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handoutMasterIdLst>
    <p:handoutMasterId r:id="rId8"/>
  </p:handoutMasterIdLst>
  <p:sldIdLst>
    <p:sldId id="261" r:id="rId6"/>
  </p:sldIdLst>
  <p:sldSz cx="30275213" cy="42767250"/>
  <p:notesSz cx="9601200" cy="15087600"/>
  <p:defaultTextStyle>
    <a:defPPr>
      <a:defRPr lang="en-US"/>
    </a:defPPr>
    <a:lvl1pPr algn="l" rtl="0" fontAlgn="base">
      <a:spcBef>
        <a:spcPct val="0"/>
      </a:spcBef>
      <a:spcAft>
        <a:spcPct val="0"/>
      </a:spcAft>
      <a:defRPr sz="18793" kern="1200">
        <a:solidFill>
          <a:schemeClr val="tx1"/>
        </a:solidFill>
        <a:latin typeface="Arial" charset="0"/>
        <a:ea typeface="+mn-ea"/>
        <a:cs typeface="Arial" charset="0"/>
      </a:defRPr>
    </a:lvl1pPr>
    <a:lvl2pPr marL="976396" algn="l" rtl="0" fontAlgn="base">
      <a:spcBef>
        <a:spcPct val="0"/>
      </a:spcBef>
      <a:spcAft>
        <a:spcPct val="0"/>
      </a:spcAft>
      <a:defRPr sz="18793" kern="1200">
        <a:solidFill>
          <a:schemeClr val="tx1"/>
        </a:solidFill>
        <a:latin typeface="Arial" charset="0"/>
        <a:ea typeface="+mn-ea"/>
        <a:cs typeface="Arial" charset="0"/>
      </a:defRPr>
    </a:lvl2pPr>
    <a:lvl3pPr marL="1952793" algn="l" rtl="0" fontAlgn="base">
      <a:spcBef>
        <a:spcPct val="0"/>
      </a:spcBef>
      <a:spcAft>
        <a:spcPct val="0"/>
      </a:spcAft>
      <a:defRPr sz="18793" kern="1200">
        <a:solidFill>
          <a:schemeClr val="tx1"/>
        </a:solidFill>
        <a:latin typeface="Arial" charset="0"/>
        <a:ea typeface="+mn-ea"/>
        <a:cs typeface="Arial" charset="0"/>
      </a:defRPr>
    </a:lvl3pPr>
    <a:lvl4pPr marL="2929189" algn="l" rtl="0" fontAlgn="base">
      <a:spcBef>
        <a:spcPct val="0"/>
      </a:spcBef>
      <a:spcAft>
        <a:spcPct val="0"/>
      </a:spcAft>
      <a:defRPr sz="18793" kern="1200">
        <a:solidFill>
          <a:schemeClr val="tx1"/>
        </a:solidFill>
        <a:latin typeface="Arial" charset="0"/>
        <a:ea typeface="+mn-ea"/>
        <a:cs typeface="Arial" charset="0"/>
      </a:defRPr>
    </a:lvl4pPr>
    <a:lvl5pPr marL="3905585" algn="l" rtl="0" fontAlgn="base">
      <a:spcBef>
        <a:spcPct val="0"/>
      </a:spcBef>
      <a:spcAft>
        <a:spcPct val="0"/>
      </a:spcAft>
      <a:defRPr sz="18793" kern="1200">
        <a:solidFill>
          <a:schemeClr val="tx1"/>
        </a:solidFill>
        <a:latin typeface="Arial" charset="0"/>
        <a:ea typeface="+mn-ea"/>
        <a:cs typeface="Arial" charset="0"/>
      </a:defRPr>
    </a:lvl5pPr>
    <a:lvl6pPr marL="4881982" algn="l" defTabSz="1952793" rtl="0" eaLnBrk="1" latinLnBrk="0" hangingPunct="1">
      <a:defRPr sz="18793" kern="1200">
        <a:solidFill>
          <a:schemeClr val="tx1"/>
        </a:solidFill>
        <a:latin typeface="Arial" charset="0"/>
        <a:ea typeface="+mn-ea"/>
        <a:cs typeface="Arial" charset="0"/>
      </a:defRPr>
    </a:lvl6pPr>
    <a:lvl7pPr marL="5858378" algn="l" defTabSz="1952793" rtl="0" eaLnBrk="1" latinLnBrk="0" hangingPunct="1">
      <a:defRPr sz="18793" kern="1200">
        <a:solidFill>
          <a:schemeClr val="tx1"/>
        </a:solidFill>
        <a:latin typeface="Arial" charset="0"/>
        <a:ea typeface="+mn-ea"/>
        <a:cs typeface="Arial" charset="0"/>
      </a:defRPr>
    </a:lvl7pPr>
    <a:lvl8pPr marL="6834774" algn="l" defTabSz="1952793" rtl="0" eaLnBrk="1" latinLnBrk="0" hangingPunct="1">
      <a:defRPr sz="18793" kern="1200">
        <a:solidFill>
          <a:schemeClr val="tx1"/>
        </a:solidFill>
        <a:latin typeface="Arial" charset="0"/>
        <a:ea typeface="+mn-ea"/>
        <a:cs typeface="Arial" charset="0"/>
      </a:defRPr>
    </a:lvl8pPr>
    <a:lvl9pPr marL="7811171" algn="l" defTabSz="1952793" rtl="0" eaLnBrk="1" latinLnBrk="0" hangingPunct="1">
      <a:defRPr sz="18793"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6143" userDrawn="1">
          <p15:clr>
            <a:srgbClr val="A4A3A4"/>
          </p15:clr>
        </p15:guide>
        <p15:guide id="2" orient="horz" pos="3904" userDrawn="1">
          <p15:clr>
            <a:srgbClr val="A4A3A4"/>
          </p15:clr>
        </p15:guide>
        <p15:guide id="3" pos="953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4897565-11EC-E8D6-0427-2F3569410BF2}" name="O'Halloran, Charlotte" initials="OC" userId="S::ohallcha@merck.com::d5e8be5e-4182-4128-aa7c-d1516aa8b067" providerId="AD"/>
  <p188:author id="{370EADC0-5253-F035-A3FF-C175204B2381}" name="Olivera Rajkovic-Hooley (Adelphi Real World)" initials="ORH(RW" userId="S::olivera.rajkovic-hooley@adelphigroup.com::f9e496bf-59bb-45e2-bfbd-690d3b9a0d2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iani, Nipur" initials="SN" lastIdx="39" clrIdx="0">
    <p:extLst>
      <p:ext uri="{19B8F6BF-5375-455C-9EA6-DF929625EA0E}">
        <p15:presenceInfo xmlns:p15="http://schemas.microsoft.com/office/powerpoint/2012/main" userId="S::siani@merck.com::f1894424-f312-4381-83a0-65815cf79ba9" providerId="AD"/>
      </p:ext>
    </p:extLst>
  </p:cmAuthor>
  <p:cmAuthor id="2" name="O'Halloran, Charlotte" initials="OC" lastIdx="9" clrIdx="1">
    <p:extLst>
      <p:ext uri="{19B8F6BF-5375-455C-9EA6-DF929625EA0E}">
        <p15:presenceInfo xmlns:p15="http://schemas.microsoft.com/office/powerpoint/2012/main" userId="S::ohallcha@merck.com::d5e8be5e-4182-4128-aa7c-d1516aa8b067" providerId="AD"/>
      </p:ext>
    </p:extLst>
  </p:cmAuthor>
  <p:cmAuthor id="3" name="GILLEECE, Yvonne (UNIVERSITY HOSPITALS SUSSEX NHS FOUNDATION TRUST)" initials="GY(HSNFT" lastIdx="10" clrIdx="2">
    <p:extLst>
      <p:ext uri="{19B8F6BF-5375-455C-9EA6-DF929625EA0E}">
        <p15:presenceInfo xmlns:p15="http://schemas.microsoft.com/office/powerpoint/2012/main" userId="S::y.gilleece@nhs.net::a0ffe752-b8a8-4121-a46f-f4976e6faf1e" providerId="AD"/>
      </p:ext>
    </p:extLst>
  </p:cmAuthor>
  <p:cmAuthor id="4" name="Daniel Green (Adelphi Real World)" initials="DG(RW" lastIdx="16" clrIdx="3">
    <p:extLst>
      <p:ext uri="{19B8F6BF-5375-455C-9EA6-DF929625EA0E}">
        <p15:presenceInfo xmlns:p15="http://schemas.microsoft.com/office/powerpoint/2012/main" userId="S::daniel.green@adelphigroup.com::4c6436f0-592e-4bb1-9641-87d552279dfe" providerId="AD"/>
      </p:ext>
    </p:extLst>
  </p:cmAuthor>
  <p:cmAuthor id="5" name="Will Ambler (Adelphi Real World)" initials="WA(RW" lastIdx="2" clrIdx="4">
    <p:extLst>
      <p:ext uri="{19B8F6BF-5375-455C-9EA6-DF929625EA0E}">
        <p15:presenceInfo xmlns:p15="http://schemas.microsoft.com/office/powerpoint/2012/main" userId="S::will.ambler@adelphigroup.com::f9a8b0a0-9c02-47a8-9bf8-9e6e7b3cd327" providerId="AD"/>
      </p:ext>
    </p:extLst>
  </p:cmAuthor>
  <p:cmAuthor id="6" name="Olivera Rajkovic-Hooley (Adelphi Real World)" initials="ORH(RW" lastIdx="4" clrIdx="5">
    <p:extLst>
      <p:ext uri="{19B8F6BF-5375-455C-9EA6-DF929625EA0E}">
        <p15:presenceInfo xmlns:p15="http://schemas.microsoft.com/office/powerpoint/2012/main" userId="S::olivera.rajkovic-hooley@adelphigroup.com::f9e496bf-59bb-45e2-bfbd-690d3b9a0d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57C"/>
    <a:srgbClr val="A8E2D1"/>
    <a:srgbClr val="00958F"/>
    <a:srgbClr val="000000"/>
    <a:srgbClr val="D97C1E"/>
    <a:srgbClr val="37424A"/>
    <a:srgbClr val="FFFFCC"/>
    <a:srgbClr val="8CC7BA"/>
    <a:srgbClr val="36424A"/>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CAF9ED-07DC-4A11-8D7F-57B35C25682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8198" autoAdjust="0"/>
    <p:restoredTop sz="94452" autoAdjust="0"/>
  </p:normalViewPr>
  <p:slideViewPr>
    <p:cSldViewPr snapToGrid="0">
      <p:cViewPr>
        <p:scale>
          <a:sx n="30" d="100"/>
          <a:sy n="30" d="100"/>
        </p:scale>
        <p:origin x="1570" y="-2688"/>
      </p:cViewPr>
      <p:guideLst>
        <p:guide orient="horz" pos="26143"/>
        <p:guide orient="horz" pos="3904"/>
        <p:guide pos="95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Halloran, Charlotte" userId="d5e8be5e-4182-4128-aa7c-d1516aa8b067" providerId="ADAL" clId="{40B9DC4D-E2AA-4D07-A657-B4C11368994D}"/>
    <pc:docChg chg="modSld">
      <pc:chgData name="O'Halloran, Charlotte" userId="d5e8be5e-4182-4128-aa7c-d1516aa8b067" providerId="ADAL" clId="{40B9DC4D-E2AA-4D07-A657-B4C11368994D}" dt="2022-10-31T14:05:56.829" v="81" actId="1035"/>
      <pc:docMkLst>
        <pc:docMk/>
      </pc:docMkLst>
      <pc:sldChg chg="modSp mod">
        <pc:chgData name="O'Halloran, Charlotte" userId="d5e8be5e-4182-4128-aa7c-d1516aa8b067" providerId="ADAL" clId="{40B9DC4D-E2AA-4D07-A657-B4C11368994D}" dt="2022-10-31T14:05:56.829" v="81" actId="1035"/>
        <pc:sldMkLst>
          <pc:docMk/>
          <pc:sldMk cId="1013258701" sldId="261"/>
        </pc:sldMkLst>
        <pc:spChg chg="mod">
          <ac:chgData name="O'Halloran, Charlotte" userId="d5e8be5e-4182-4128-aa7c-d1516aa8b067" providerId="ADAL" clId="{40B9DC4D-E2AA-4D07-A657-B4C11368994D}" dt="2022-10-31T14:05:43.416" v="41" actId="1035"/>
          <ac:spMkLst>
            <pc:docMk/>
            <pc:sldMk cId="1013258701" sldId="261"/>
            <ac:spMk id="2" creationId="{DFA1E2FF-FA6C-47E3-B989-C720FC898126}"/>
          </ac:spMkLst>
        </pc:spChg>
        <pc:spChg chg="mod">
          <ac:chgData name="O'Halloran, Charlotte" userId="d5e8be5e-4182-4128-aa7c-d1516aa8b067" providerId="ADAL" clId="{40B9DC4D-E2AA-4D07-A657-B4C11368994D}" dt="2022-10-31T14:05:54.156" v="76" actId="1036"/>
          <ac:spMkLst>
            <pc:docMk/>
            <pc:sldMk cId="1013258701" sldId="261"/>
            <ac:spMk id="38" creationId="{6DFEBC7D-29A6-40DC-BCDF-FC682F0CDBA5}"/>
          </ac:spMkLst>
        </pc:spChg>
        <pc:spChg chg="mod">
          <ac:chgData name="O'Halloran, Charlotte" userId="d5e8be5e-4182-4128-aa7c-d1516aa8b067" providerId="ADAL" clId="{40B9DC4D-E2AA-4D07-A657-B4C11368994D}" dt="2022-10-31T14:05:56.829" v="81" actId="1035"/>
          <ac:spMkLst>
            <pc:docMk/>
            <pc:sldMk cId="1013258701" sldId="261"/>
            <ac:spMk id="39" creationId="{36307778-59FF-43E5-AB24-F1CE0922E4FD}"/>
          </ac:spMkLst>
        </pc:spChg>
        <pc:graphicFrameChg chg="mod">
          <ac:chgData name="O'Halloran, Charlotte" userId="d5e8be5e-4182-4128-aa7c-d1516aa8b067" providerId="ADAL" clId="{40B9DC4D-E2AA-4D07-A657-B4C11368994D}" dt="2022-10-31T14:05:35.618" v="15" actId="1036"/>
          <ac:graphicFrameMkLst>
            <pc:docMk/>
            <pc:sldMk cId="1013258701" sldId="261"/>
            <ac:graphicFrameMk id="91" creationId="{088352FC-EB69-4537-A0E1-2ECE74FCFA11}"/>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5902746415873333E-2"/>
          <c:y val="0.14896995741894334"/>
          <c:w val="0.8947732060155118"/>
          <c:h val="0.59954896927751589"/>
        </c:manualLayout>
      </c:layout>
      <c:barChart>
        <c:barDir val="col"/>
        <c:grouping val="clustered"/>
        <c:varyColors val="0"/>
        <c:ser>
          <c:idx val="0"/>
          <c:order val="0"/>
          <c:tx>
            <c:strRef>
              <c:f>Sheet1!$B$1</c:f>
              <c:strCache>
                <c:ptCount val="1"/>
                <c:pt idx="0">
                  <c:v>Overall</c:v>
                </c:pt>
              </c:strCache>
            </c:strRef>
          </c:tx>
          <c:spPr>
            <a:solidFill>
              <a:srgbClr val="00857C"/>
            </a:solidFill>
            <a:ln>
              <a:noFill/>
            </a:ln>
            <a:effectLst/>
          </c:spPr>
          <c:invertIfNegative val="0"/>
          <c:dLbls>
            <c:dLbl>
              <c:idx val="0"/>
              <c:layout>
                <c:manualLayout>
                  <c:x val="-1.0685542776141876E-2"/>
                  <c:y val="-8.095096347581765E-3"/>
                </c:manualLayout>
              </c:layout>
              <c:tx>
                <c:rich>
                  <a:bodyPr/>
                  <a:lstStyle/>
                  <a:p>
                    <a:r>
                      <a:rPr lang="en-US" dirty="0"/>
                      <a:t>n=253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F333-4C9E-98C9-ABEF1324FFEF}"/>
                </c:ext>
              </c:extLst>
            </c:dLbl>
            <c:dLbl>
              <c:idx val="1"/>
              <c:layout>
                <c:manualLayout>
                  <c:x val="-2.2992146897325748E-3"/>
                  <c:y val="-5.3967308983878439E-3"/>
                </c:manualLayout>
              </c:layout>
              <c:tx>
                <c:rich>
                  <a:bodyPr/>
                  <a:lstStyle/>
                  <a:p>
                    <a:r>
                      <a:rPr lang="en-US" dirty="0"/>
                      <a:t>n=10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F333-4C9E-98C9-ABEF1324FFEF}"/>
                </c:ext>
              </c:extLst>
            </c:dLbl>
            <c:dLbl>
              <c:idx val="2"/>
              <c:tx>
                <c:rich>
                  <a:bodyPr/>
                  <a:lstStyle/>
                  <a:p>
                    <a:r>
                      <a:rPr lang="en-US" dirty="0"/>
                      <a:t>n=2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F333-4C9E-98C9-ABEF1324FFEF}"/>
                </c:ext>
              </c:extLst>
            </c:dLbl>
            <c:dLbl>
              <c:idx val="3"/>
              <c:tx>
                <c:rich>
                  <a:bodyPr/>
                  <a:lstStyle/>
                  <a:p>
                    <a:r>
                      <a:rPr lang="en-US" dirty="0"/>
                      <a:t>n=1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F333-4C9E-98C9-ABEF1324FFEF}"/>
                </c:ext>
              </c:extLst>
            </c:dLbl>
            <c:dLbl>
              <c:idx val="4"/>
              <c:tx>
                <c:rich>
                  <a:bodyPr rot="0" spcFirstLastPara="1" vertOverflow="ellipsis" vert="horz" wrap="square" lIns="38100" tIns="19050" rIns="38100" bIns="19050" anchor="ctr" anchorCtr="1">
                    <a:noAutofit/>
                  </a:bodyPr>
                  <a:lstStyle/>
                  <a:p>
                    <a:pPr>
                      <a:defRPr sz="1600" b="0" i="0" u="none" strike="noStrike" kern="1200" baseline="0">
                        <a:solidFill>
                          <a:schemeClr val="tx1"/>
                        </a:solidFill>
                        <a:latin typeface="Invention" panose="020B0503020008020204"/>
                        <a:ea typeface="+mn-ea"/>
                        <a:cs typeface="+mn-cs"/>
                      </a:defRPr>
                    </a:pPr>
                    <a:r>
                      <a:rPr lang="en-US" dirty="0"/>
                      <a:t>n=34</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solidFill>
                      <a:latin typeface="Invention" panose="020B0503020008020204"/>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5.029777536675286E-2"/>
                      <c:h val="6.0794173570339047E-2"/>
                    </c:manualLayout>
                  </c15:layout>
                  <c15:showDataLabelsRange val="0"/>
                </c:ext>
                <c:ext xmlns:c16="http://schemas.microsoft.com/office/drawing/2014/chart" uri="{C3380CC4-5D6E-409C-BE32-E72D297353CC}">
                  <c16:uniqueId val="{00000004-F333-4C9E-98C9-ABEF1324FFEF}"/>
                </c:ext>
              </c:extLst>
            </c:dLbl>
            <c:dLbl>
              <c:idx val="5"/>
              <c:tx>
                <c:rich>
                  <a:bodyPr/>
                  <a:lstStyle/>
                  <a:p>
                    <a:r>
                      <a:rPr lang="en-US" dirty="0"/>
                      <a:t>n=1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3-F333-4C9E-98C9-ABEF1324FFEF}"/>
                </c:ext>
              </c:extLst>
            </c:dLbl>
            <c:dLbl>
              <c:idx val="6"/>
              <c:layout>
                <c:manualLayout>
                  <c:x val="-9.7950808781300525E-3"/>
                  <c:y val="0"/>
                </c:manualLayout>
              </c:layout>
              <c:tx>
                <c:rich>
                  <a:bodyPr/>
                  <a:lstStyle/>
                  <a:p>
                    <a:r>
                      <a:rPr lang="en-US" dirty="0"/>
                      <a:t>n=34</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6-F333-4C9E-98C9-ABEF1324FFEF}"/>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Invention" panose="020B0503020008020204"/>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&lt;50 </c:v>
                </c:pt>
                <c:pt idx="1">
                  <c:v>≥50 and &lt;200 </c:v>
                </c:pt>
                <c:pt idx="2">
                  <c:v>≥200 and &lt;100,000 </c:v>
                </c:pt>
                <c:pt idx="3">
                  <c:v>≥100,000 and &lt;500,000 </c:v>
                </c:pt>
                <c:pt idx="4">
                  <c:v>Data not available</c:v>
                </c:pt>
              </c:strCache>
            </c:strRef>
          </c:cat>
          <c:val>
            <c:numRef>
              <c:f>Sheet1!$B$2:$B$6</c:f>
              <c:numCache>
                <c:formatCode>0%</c:formatCode>
                <c:ptCount val="5"/>
                <c:pt idx="0">
                  <c:v>0.84</c:v>
                </c:pt>
                <c:pt idx="1">
                  <c:v>0.03</c:v>
                </c:pt>
                <c:pt idx="2">
                  <c:v>7.0000000000000001E-3</c:v>
                </c:pt>
                <c:pt idx="3" formatCode="0.00%">
                  <c:v>3.0000000000000001E-3</c:v>
                </c:pt>
                <c:pt idx="4">
                  <c:v>0.11</c:v>
                </c:pt>
              </c:numCache>
            </c:numRef>
          </c:val>
          <c:extLst>
            <c:ext xmlns:c16="http://schemas.microsoft.com/office/drawing/2014/chart" uri="{C3380CC4-5D6E-409C-BE32-E72D297353CC}">
              <c16:uniqueId val="{00000005-F333-4C9E-98C9-ABEF1324FFEF}"/>
            </c:ext>
          </c:extLst>
        </c:ser>
        <c:ser>
          <c:idx val="1"/>
          <c:order val="1"/>
          <c:tx>
            <c:strRef>
              <c:f>Sheet1!$C$1</c:f>
              <c:strCache>
                <c:ptCount val="1"/>
                <c:pt idx="0">
                  <c:v>ART experienced</c:v>
                </c:pt>
              </c:strCache>
            </c:strRef>
          </c:tx>
          <c:spPr>
            <a:solidFill>
              <a:srgbClr val="6ECEB2"/>
            </a:solidFill>
            <a:ln>
              <a:noFill/>
            </a:ln>
            <a:effectLst/>
          </c:spPr>
          <c:invertIfNegative val="0"/>
          <c:dLbls>
            <c:dLbl>
              <c:idx val="0"/>
              <c:layout>
                <c:manualLayout>
                  <c:x val="4.50868203856317E-3"/>
                  <c:y val="-1.5144841670751521E-3"/>
                </c:manualLayout>
              </c:layout>
              <c:tx>
                <c:rich>
                  <a:bodyPr/>
                  <a:lstStyle/>
                  <a:p>
                    <a:r>
                      <a:rPr lang="en-US" dirty="0"/>
                      <a:t>n=244</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F333-4C9E-98C9-ABEF1324FFEF}"/>
                </c:ext>
              </c:extLst>
            </c:dLbl>
            <c:dLbl>
              <c:idx val="1"/>
              <c:tx>
                <c:rich>
                  <a:bodyPr/>
                  <a:lstStyle/>
                  <a:p>
                    <a:r>
                      <a:rPr lang="en-US" dirty="0"/>
                      <a:t>n=9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F333-4C9E-98C9-ABEF1324FFEF}"/>
                </c:ext>
              </c:extLst>
            </c:dLbl>
            <c:dLbl>
              <c:idx val="2"/>
              <c:tx>
                <c:rich>
                  <a:bodyPr/>
                  <a:lstStyle/>
                  <a:p>
                    <a:r>
                      <a:rPr lang="en-US" dirty="0"/>
                      <a:t>n=2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F333-4C9E-98C9-ABEF1324FFEF}"/>
                </c:ext>
              </c:extLst>
            </c:dLbl>
            <c:dLbl>
              <c:idx val="3"/>
              <c:tx>
                <c:rich>
                  <a:bodyPr/>
                  <a:lstStyle/>
                  <a:p>
                    <a:r>
                      <a:rPr lang="en-US" dirty="0"/>
                      <a:t>n=1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F333-4C9E-98C9-ABEF1324FFEF}"/>
                </c:ext>
              </c:extLst>
            </c:dLbl>
            <c:dLbl>
              <c:idx val="4"/>
              <c:tx>
                <c:rich>
                  <a:bodyPr/>
                  <a:lstStyle/>
                  <a:p>
                    <a:r>
                      <a:rPr lang="en-US" dirty="0"/>
                      <a:t>n=32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F333-4C9E-98C9-ABEF1324FFEF}"/>
                </c:ext>
              </c:extLst>
            </c:dLbl>
            <c:dLbl>
              <c:idx val="5"/>
              <c:tx>
                <c:rich>
                  <a:bodyPr/>
                  <a:lstStyle/>
                  <a:p>
                    <a:r>
                      <a:rPr lang="en-US"/>
                      <a:t>n=1</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4-F333-4C9E-98C9-ABEF1324FFEF}"/>
                </c:ext>
              </c:extLst>
            </c:dLbl>
            <c:dLbl>
              <c:idx val="6"/>
              <c:tx>
                <c:rich>
                  <a:bodyPr/>
                  <a:lstStyle/>
                  <a:p>
                    <a:r>
                      <a:rPr lang="en-US"/>
                      <a:t>n=32</a:t>
                    </a:r>
                    <a:endParaRPr lang="en-US" dirty="0"/>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7-F333-4C9E-98C9-ABEF1324FFEF}"/>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Invention" panose="020B0503020008020204"/>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&lt;50 </c:v>
                </c:pt>
                <c:pt idx="1">
                  <c:v>≥50 and &lt;200 </c:v>
                </c:pt>
                <c:pt idx="2">
                  <c:v>≥200 and &lt;100,000 </c:v>
                </c:pt>
                <c:pt idx="3">
                  <c:v>≥100,000 and &lt;500,000 </c:v>
                </c:pt>
                <c:pt idx="4">
                  <c:v>Data not available</c:v>
                </c:pt>
              </c:strCache>
            </c:strRef>
          </c:cat>
          <c:val>
            <c:numRef>
              <c:f>Sheet1!$C$2:$C$6</c:f>
              <c:numCache>
                <c:formatCode>0%</c:formatCode>
                <c:ptCount val="5"/>
                <c:pt idx="0">
                  <c:v>0.85</c:v>
                </c:pt>
                <c:pt idx="1">
                  <c:v>0.03</c:v>
                </c:pt>
                <c:pt idx="2">
                  <c:v>7.0000000000000001E-3</c:v>
                </c:pt>
                <c:pt idx="3" formatCode="0.00%">
                  <c:v>3.0000000000000001E-3</c:v>
                </c:pt>
                <c:pt idx="4">
                  <c:v>0.11</c:v>
                </c:pt>
              </c:numCache>
            </c:numRef>
          </c:val>
          <c:extLst>
            <c:ext xmlns:c16="http://schemas.microsoft.com/office/drawing/2014/chart" uri="{C3380CC4-5D6E-409C-BE32-E72D297353CC}">
              <c16:uniqueId val="{0000000B-F333-4C9E-98C9-ABEF1324FFEF}"/>
            </c:ext>
          </c:extLst>
        </c:ser>
        <c:ser>
          <c:idx val="2"/>
          <c:order val="2"/>
          <c:tx>
            <c:strRef>
              <c:f>Sheet1!$D$1</c:f>
              <c:strCache>
                <c:ptCount val="1"/>
                <c:pt idx="0">
                  <c:v>ART naïve</c:v>
                </c:pt>
              </c:strCache>
            </c:strRef>
          </c:tx>
          <c:spPr>
            <a:solidFill>
              <a:srgbClr val="5450E4"/>
            </a:solidFill>
            <a:ln>
              <a:noFill/>
            </a:ln>
            <a:effectLst/>
          </c:spPr>
          <c:invertIfNegative val="0"/>
          <c:dLbls>
            <c:dLbl>
              <c:idx val="0"/>
              <c:tx>
                <c:rich>
                  <a:bodyPr/>
                  <a:lstStyle/>
                  <a:p>
                    <a:r>
                      <a:rPr lang="en-US"/>
                      <a:t>n=9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F333-4C9E-98C9-ABEF1324FFEF}"/>
                </c:ext>
              </c:extLst>
            </c:dLbl>
            <c:dLbl>
              <c:idx val="1"/>
              <c:tx>
                <c:rich>
                  <a:bodyPr/>
                  <a:lstStyle/>
                  <a:p>
                    <a:r>
                      <a:rPr lang="en-US" dirty="0"/>
                      <a:t>n=1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F333-4C9E-98C9-ABEF1324FFEF}"/>
                </c:ext>
              </c:extLst>
            </c:dLbl>
            <c:dLbl>
              <c:idx val="2"/>
              <c:tx>
                <c:rich>
                  <a:bodyPr/>
                  <a:lstStyle/>
                  <a:p>
                    <a:r>
                      <a:rPr lang="en-US" dirty="0"/>
                      <a:t>n=0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F333-4C9E-98C9-ABEF1324FFEF}"/>
                </c:ext>
              </c:extLst>
            </c:dLbl>
            <c:dLbl>
              <c:idx val="3"/>
              <c:tx>
                <c:rich>
                  <a:bodyPr/>
                  <a:lstStyle/>
                  <a:p>
                    <a:r>
                      <a:rPr lang="en-US"/>
                      <a:t>n=0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F-F333-4C9E-98C9-ABEF1324FFEF}"/>
                </c:ext>
              </c:extLst>
            </c:dLbl>
            <c:dLbl>
              <c:idx val="4"/>
              <c:tx>
                <c:rich>
                  <a:bodyPr/>
                  <a:lstStyle/>
                  <a:p>
                    <a:r>
                      <a:rPr lang="en-US" dirty="0"/>
                      <a:t>n=2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F333-4C9E-98C9-ABEF1324FFEF}"/>
                </c:ext>
              </c:extLst>
            </c:dLbl>
            <c:dLbl>
              <c:idx val="5"/>
              <c:tx>
                <c:rich>
                  <a:bodyPr/>
                  <a:lstStyle/>
                  <a:p>
                    <a:r>
                      <a:rPr lang="en-US" dirty="0"/>
                      <a:t>n=0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5-F333-4C9E-98C9-ABEF1324FFEF}"/>
                </c:ext>
              </c:extLst>
            </c:dLbl>
            <c:dLbl>
              <c:idx val="6"/>
              <c:tx>
                <c:rich>
                  <a:bodyPr/>
                  <a:lstStyle/>
                  <a:p>
                    <a:r>
                      <a:rPr lang="en-US" dirty="0"/>
                      <a:t>n=2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8-F333-4C9E-98C9-ABEF1324FFEF}"/>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Invention" panose="020B0503020008020204"/>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&lt;50 </c:v>
                </c:pt>
                <c:pt idx="1">
                  <c:v>≥50 and &lt;200 </c:v>
                </c:pt>
                <c:pt idx="2">
                  <c:v>≥200 and &lt;100,000 </c:v>
                </c:pt>
                <c:pt idx="3">
                  <c:v>≥100,000 and &lt;500,000 </c:v>
                </c:pt>
                <c:pt idx="4">
                  <c:v>Data not available</c:v>
                </c:pt>
              </c:strCache>
            </c:strRef>
          </c:cat>
          <c:val>
            <c:numRef>
              <c:f>Sheet1!$D$2:$D$6</c:f>
              <c:numCache>
                <c:formatCode>0%</c:formatCode>
                <c:ptCount val="5"/>
                <c:pt idx="0">
                  <c:v>0.75</c:v>
                </c:pt>
                <c:pt idx="1">
                  <c:v>0.08</c:v>
                </c:pt>
                <c:pt idx="2">
                  <c:v>0</c:v>
                </c:pt>
                <c:pt idx="3">
                  <c:v>0</c:v>
                </c:pt>
                <c:pt idx="4">
                  <c:v>0.17</c:v>
                </c:pt>
              </c:numCache>
            </c:numRef>
          </c:val>
          <c:extLst>
            <c:ext xmlns:c16="http://schemas.microsoft.com/office/drawing/2014/chart" uri="{C3380CC4-5D6E-409C-BE32-E72D297353CC}">
              <c16:uniqueId val="{00000011-F333-4C9E-98C9-ABEF1324FFEF}"/>
            </c:ext>
          </c:extLst>
        </c:ser>
        <c:dLbls>
          <c:dLblPos val="outEnd"/>
          <c:showLegendKey val="0"/>
          <c:showVal val="1"/>
          <c:showCatName val="0"/>
          <c:showSerName val="0"/>
          <c:showPercent val="0"/>
          <c:showBubbleSize val="0"/>
        </c:dLbls>
        <c:gapWidth val="219"/>
        <c:overlap val="-27"/>
        <c:axId val="2062600031"/>
        <c:axId val="2062599199"/>
      </c:barChart>
      <c:catAx>
        <c:axId val="2062600031"/>
        <c:scaling>
          <c:orientation val="minMax"/>
        </c:scaling>
        <c:delete val="0"/>
        <c:axPos val="b"/>
        <c:title>
          <c:tx>
            <c:rich>
              <a:bodyPr rot="0" spcFirstLastPara="1" vertOverflow="ellipsis" vert="horz" wrap="square" anchor="ctr" anchorCtr="1"/>
              <a:lstStyle/>
              <a:p>
                <a:pPr>
                  <a:defRPr sz="2000" b="1" i="0" u="none" strike="noStrike" kern="1200" baseline="0">
                    <a:solidFill>
                      <a:schemeClr val="tx1">
                        <a:lumMod val="65000"/>
                        <a:lumOff val="35000"/>
                      </a:schemeClr>
                    </a:solidFill>
                    <a:latin typeface="Invention" panose="020B0503020008020204"/>
                    <a:ea typeface="+mn-ea"/>
                    <a:cs typeface="+mn-cs"/>
                  </a:defRPr>
                </a:pPr>
                <a:r>
                  <a:rPr lang="en-GB" sz="2000" b="1" dirty="0">
                    <a:solidFill>
                      <a:schemeClr val="tx1"/>
                    </a:solidFill>
                    <a:latin typeface="Invention" panose="020B0503020008020204"/>
                  </a:rPr>
                  <a:t>VL</a:t>
                </a:r>
                <a:r>
                  <a:rPr lang="en-GB" sz="2000" b="1" baseline="0" dirty="0">
                    <a:solidFill>
                      <a:schemeClr val="tx1"/>
                    </a:solidFill>
                    <a:latin typeface="Invention" panose="020B0503020008020204"/>
                  </a:rPr>
                  <a:t> </a:t>
                </a:r>
                <a:r>
                  <a:rPr lang="en-GB" sz="2000" b="1" dirty="0">
                    <a:solidFill>
                      <a:schemeClr val="tx1"/>
                    </a:solidFill>
                    <a:latin typeface="Invention" panose="020B0503020008020204"/>
                  </a:rPr>
                  <a:t>(copies/ml)</a:t>
                </a:r>
                <a:r>
                  <a:rPr lang="en-GB" sz="2000" b="1" baseline="0" dirty="0">
                    <a:solidFill>
                      <a:schemeClr val="tx1"/>
                    </a:solidFill>
                    <a:latin typeface="Invention" panose="020B0503020008020204"/>
                  </a:rPr>
                  <a:t> </a:t>
                </a:r>
                <a:endParaRPr lang="en-GB" sz="2000" b="1" dirty="0">
                  <a:solidFill>
                    <a:schemeClr val="tx1"/>
                  </a:solidFill>
                  <a:latin typeface="Invention" panose="020B0503020008020204"/>
                </a:endParaRPr>
              </a:p>
            </c:rich>
          </c:tx>
          <c:layout>
            <c:manualLayout>
              <c:xMode val="edge"/>
              <c:yMode val="edge"/>
              <c:x val="0.47449313962211181"/>
              <c:y val="0.91436046720391762"/>
            </c:manualLayout>
          </c:layout>
          <c:overlay val="0"/>
          <c:spPr>
            <a:noFill/>
            <a:ln>
              <a:noFill/>
            </a:ln>
            <a:effectLst/>
          </c:spPr>
          <c:txPr>
            <a:bodyPr rot="0" spcFirstLastPara="1" vertOverflow="ellipsis" vert="horz" wrap="square" anchor="ctr" anchorCtr="1"/>
            <a:lstStyle/>
            <a:p>
              <a:pPr>
                <a:defRPr sz="2000" b="1" i="0" u="none" strike="noStrike" kern="1200" baseline="0">
                  <a:solidFill>
                    <a:schemeClr val="tx1">
                      <a:lumMod val="65000"/>
                      <a:lumOff val="35000"/>
                    </a:schemeClr>
                  </a:solidFill>
                  <a:latin typeface="Invention" panose="020B0503020008020204"/>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crossAx val="2062599199"/>
        <c:crosses val="autoZero"/>
        <c:auto val="1"/>
        <c:lblAlgn val="ctr"/>
        <c:lblOffset val="100"/>
        <c:noMultiLvlLbl val="0"/>
      </c:catAx>
      <c:valAx>
        <c:axId val="2062599199"/>
        <c:scaling>
          <c:orientation val="minMax"/>
          <c:max val="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1" i="0" u="none" strike="noStrike" kern="1200" baseline="0">
                    <a:solidFill>
                      <a:schemeClr val="tx1">
                        <a:lumMod val="65000"/>
                        <a:lumOff val="35000"/>
                      </a:schemeClr>
                    </a:solidFill>
                    <a:latin typeface="Invention" panose="020B0503020008020204"/>
                    <a:ea typeface="+mn-ea"/>
                    <a:cs typeface="+mn-cs"/>
                  </a:defRPr>
                </a:pPr>
                <a:r>
                  <a:rPr lang="en-GB" sz="2000" b="1" dirty="0">
                    <a:solidFill>
                      <a:schemeClr val="tx1"/>
                    </a:solidFill>
                    <a:latin typeface="Invention" panose="020B0503020008020204"/>
                  </a:rPr>
                  <a:t>Proportion</a:t>
                </a:r>
                <a:r>
                  <a:rPr lang="en-GB" sz="2000" b="1" baseline="0" dirty="0">
                    <a:solidFill>
                      <a:schemeClr val="tx1"/>
                    </a:solidFill>
                    <a:latin typeface="Invention" panose="020B0503020008020204"/>
                  </a:rPr>
                  <a:t> of individuals</a:t>
                </a:r>
                <a:endParaRPr lang="en-GB" sz="2000" b="1" dirty="0">
                  <a:solidFill>
                    <a:schemeClr val="tx1"/>
                  </a:solidFill>
                  <a:latin typeface="Invention" panose="020B0503020008020204"/>
                </a:endParaRPr>
              </a:p>
            </c:rich>
          </c:tx>
          <c:layout>
            <c:manualLayout>
              <c:xMode val="edge"/>
              <c:yMode val="edge"/>
              <c:x val="4.4523094900591146E-3"/>
              <c:y val="0.16204300684598683"/>
            </c:manualLayout>
          </c:layout>
          <c:overlay val="0"/>
          <c:spPr>
            <a:noFill/>
            <a:ln>
              <a:noFill/>
            </a:ln>
            <a:effectLst/>
          </c:spPr>
          <c:txPr>
            <a:bodyPr rot="-5400000" spcFirstLastPara="1" vertOverflow="ellipsis" vert="horz" wrap="square" anchor="ctr" anchorCtr="1"/>
            <a:lstStyle/>
            <a:p>
              <a:pPr>
                <a:defRPr sz="2000" b="1" i="0" u="none" strike="noStrike" kern="1200" baseline="0">
                  <a:solidFill>
                    <a:schemeClr val="tx1">
                      <a:lumMod val="65000"/>
                      <a:lumOff val="35000"/>
                    </a:schemeClr>
                  </a:solidFill>
                  <a:latin typeface="Invention" panose="020B0503020008020204"/>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crossAx val="2062600031"/>
        <c:crosses val="autoZero"/>
        <c:crossBetween val="between"/>
      </c:valAx>
      <c:spPr>
        <a:noFill/>
        <a:ln>
          <a:noFill/>
        </a:ln>
        <a:effectLst/>
      </c:spPr>
    </c:plotArea>
    <c:legend>
      <c:legendPos val="b"/>
      <c:layout>
        <c:manualLayout>
          <c:xMode val="edge"/>
          <c:yMode val="edge"/>
          <c:x val="0.57312336382008433"/>
          <c:y val="0.17211683369973738"/>
          <c:w val="0.40940149671920884"/>
          <c:h val="8.8531033221128069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4936584244198333E-2"/>
          <c:y val="3.2465996306657322E-2"/>
          <c:w val="0.90258254925624248"/>
          <c:h val="0.67913462508026989"/>
        </c:manualLayout>
      </c:layout>
      <c:barChart>
        <c:barDir val="col"/>
        <c:grouping val="clustered"/>
        <c:varyColors val="0"/>
        <c:ser>
          <c:idx val="0"/>
          <c:order val="0"/>
          <c:tx>
            <c:strRef>
              <c:f>Sheet1!$B$1</c:f>
              <c:strCache>
                <c:ptCount val="1"/>
                <c:pt idx="0">
                  <c:v>Overall</c:v>
                </c:pt>
              </c:strCache>
            </c:strRef>
          </c:tx>
          <c:spPr>
            <a:solidFill>
              <a:srgbClr val="00857C"/>
            </a:solidFill>
            <a:ln>
              <a:noFill/>
            </a:ln>
            <a:effectLst/>
          </c:spPr>
          <c:invertIfNegative val="0"/>
          <c:dLbls>
            <c:dLbl>
              <c:idx val="0"/>
              <c:layout>
                <c:manualLayout>
                  <c:x val="0"/>
                  <c:y val="-3.1570639305445935E-3"/>
                </c:manualLayout>
              </c:layout>
              <c:tx>
                <c:rich>
                  <a:bodyPr/>
                  <a:lstStyle/>
                  <a:p>
                    <a:fld id="{A321919F-B319-4089-8397-016F6879D01C}" type="CELLRANGE">
                      <a:rPr lang="en-US" smtClean="0"/>
                      <a:pPr/>
                      <a:t>[CELLRANGE]</a:t>
                    </a:fld>
                    <a:endParaRPr lang="en-GB"/>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B7B7-4227-AC2F-B70C27091A27}"/>
                </c:ext>
              </c:extLst>
            </c:dLbl>
            <c:dLbl>
              <c:idx val="1"/>
              <c:tx>
                <c:rich>
                  <a:bodyPr/>
                  <a:lstStyle/>
                  <a:p>
                    <a:fld id="{9F2E8EF9-F7CE-41D7-AEDF-3E450873AFE8}" type="CELLRANGE">
                      <a:rPr lang="en-US" smtClean="0"/>
                      <a:pPr/>
                      <a:t>[CELLRANGE]</a:t>
                    </a:fld>
                    <a:endParaRPr lang="en-GB"/>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B7B7-4227-AC2F-B70C27091A27}"/>
                </c:ext>
              </c:extLst>
            </c:dLbl>
            <c:dLbl>
              <c:idx val="2"/>
              <c:tx>
                <c:rich>
                  <a:bodyPr/>
                  <a:lstStyle/>
                  <a:p>
                    <a:fld id="{B25E4626-A327-4777-8780-FC58A9A161BE}" type="CELLRANGE">
                      <a:rPr lang="en-US" smtClean="0"/>
                      <a:pPr/>
                      <a:t>[CELLRANGE]</a:t>
                    </a:fld>
                    <a:endParaRPr lang="en-GB"/>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B7B7-4227-AC2F-B70C27091A27}"/>
                </c:ext>
              </c:extLst>
            </c:dLbl>
            <c:dLbl>
              <c:idx val="3"/>
              <c:layout>
                <c:manualLayout>
                  <c:x val="0"/>
                  <c:y val="-9.4711917916337814E-3"/>
                </c:manualLayout>
              </c:layout>
              <c:tx>
                <c:rich>
                  <a:bodyPr/>
                  <a:lstStyle/>
                  <a:p>
                    <a:fld id="{87665FA3-1B37-44EF-B342-4D0687EEBEAC}" type="CELLRANGE">
                      <a:rPr lang="en-US" smtClean="0"/>
                      <a:pPr/>
                      <a:t>[CELLRANGE]</a:t>
                    </a:fld>
                    <a:endParaRPr lang="en-GB"/>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B7B7-4227-AC2F-B70C27091A27}"/>
                </c:ext>
              </c:extLst>
            </c:dLbl>
            <c:dLbl>
              <c:idx val="4"/>
              <c:tx>
                <c:rich>
                  <a:bodyPr/>
                  <a:lstStyle/>
                  <a:p>
                    <a:fld id="{CEB318A4-D443-46F2-9DE4-1C65ADF718DA}" type="CELLRANGE">
                      <a:rPr lang="en-US" smtClean="0"/>
                      <a:pPr/>
                      <a:t>[CELLRANGE]</a:t>
                    </a:fld>
                    <a:endParaRPr lang="en-GB"/>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B7B7-4227-AC2F-B70C27091A27}"/>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Invention" panose="020B0503020008020204"/>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Any comorbidities</c:v>
                </c:pt>
                <c:pt idx="1">
                  <c:v>One comorbidity</c:v>
                </c:pt>
                <c:pt idx="2">
                  <c:v>Two comorbidities</c:v>
                </c:pt>
                <c:pt idx="3">
                  <c:v>Three comorbidities</c:v>
                </c:pt>
                <c:pt idx="4">
                  <c:v>≥ Four comorbidities</c:v>
                </c:pt>
              </c:strCache>
            </c:strRef>
          </c:cat>
          <c:val>
            <c:numRef>
              <c:f>Sheet1!$B$2:$B$6</c:f>
              <c:numCache>
                <c:formatCode>0%</c:formatCode>
                <c:ptCount val="5"/>
                <c:pt idx="0">
                  <c:v>0.66</c:v>
                </c:pt>
                <c:pt idx="1">
                  <c:v>0.24</c:v>
                </c:pt>
                <c:pt idx="2">
                  <c:v>0.18</c:v>
                </c:pt>
                <c:pt idx="3">
                  <c:v>0.13</c:v>
                </c:pt>
                <c:pt idx="4">
                  <c:v>0.12</c:v>
                </c:pt>
              </c:numCache>
            </c:numRef>
          </c:val>
          <c:extLst>
            <c:ext xmlns:c15="http://schemas.microsoft.com/office/drawing/2012/chart" uri="{02D57815-91ED-43cb-92C2-25804820EDAC}">
              <c15:datalabelsRange>
                <c15:f>Sheet1!$F$2:$F$6</c15:f>
                <c15:dlblRangeCache>
                  <c:ptCount val="5"/>
                  <c:pt idx="0">
                    <c:v>n=197</c:v>
                  </c:pt>
                  <c:pt idx="1">
                    <c:v>n=72</c:v>
                  </c:pt>
                  <c:pt idx="2">
                    <c:v>n=52</c:v>
                  </c:pt>
                  <c:pt idx="3">
                    <c:v>n=38</c:v>
                  </c:pt>
                  <c:pt idx="4">
                    <c:v>n=35</c:v>
                  </c:pt>
                </c15:dlblRangeCache>
              </c15:datalabelsRange>
            </c:ext>
            <c:ext xmlns:c16="http://schemas.microsoft.com/office/drawing/2014/chart" uri="{C3380CC4-5D6E-409C-BE32-E72D297353CC}">
              <c16:uniqueId val="{00000005-B7B7-4227-AC2F-B70C27091A27}"/>
            </c:ext>
          </c:extLst>
        </c:ser>
        <c:ser>
          <c:idx val="1"/>
          <c:order val="1"/>
          <c:tx>
            <c:strRef>
              <c:f>Sheet1!$C$1</c:f>
              <c:strCache>
                <c:ptCount val="1"/>
                <c:pt idx="0">
                  <c:v>ART experienced</c:v>
                </c:pt>
              </c:strCache>
            </c:strRef>
          </c:tx>
          <c:spPr>
            <a:solidFill>
              <a:srgbClr val="6ECEB2"/>
            </a:solidFill>
            <a:ln>
              <a:noFill/>
            </a:ln>
            <a:effectLst/>
          </c:spPr>
          <c:invertIfNegative val="0"/>
          <c:dLbls>
            <c:dLbl>
              <c:idx val="0"/>
              <c:layout>
                <c:manualLayout>
                  <c:x val="1.7459555804006315E-2"/>
                  <c:y val="-1.3841633347852199E-2"/>
                </c:manualLayout>
              </c:layout>
              <c:tx>
                <c:rich>
                  <a:bodyPr/>
                  <a:lstStyle/>
                  <a:p>
                    <a:fld id="{FBC84E21-3DF5-4DD4-8330-9B43177AEC4A}" type="CELLRANGE">
                      <a:rPr lang="en-US"/>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B7B7-4227-AC2F-B70C27091A27}"/>
                </c:ext>
              </c:extLst>
            </c:dLbl>
            <c:dLbl>
              <c:idx val="1"/>
              <c:tx>
                <c:rich>
                  <a:bodyPr/>
                  <a:lstStyle/>
                  <a:p>
                    <a:fld id="{780C2F5D-E513-476F-B4E5-B6913D58A87A}" type="CELLRANGE">
                      <a:rPr lang="en-GB"/>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B7B7-4227-AC2F-B70C27091A27}"/>
                </c:ext>
              </c:extLst>
            </c:dLbl>
            <c:dLbl>
              <c:idx val="2"/>
              <c:tx>
                <c:rich>
                  <a:bodyPr/>
                  <a:lstStyle/>
                  <a:p>
                    <a:fld id="{2F13E20C-BCAA-4215-ACF9-4DF7631B35E0}" type="CELLRANGE">
                      <a:rPr lang="en-GB"/>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B7B7-4227-AC2F-B70C27091A27}"/>
                </c:ext>
              </c:extLst>
            </c:dLbl>
            <c:dLbl>
              <c:idx val="3"/>
              <c:tx>
                <c:rich>
                  <a:bodyPr/>
                  <a:lstStyle/>
                  <a:p>
                    <a:fld id="{560E65B2-AE43-460A-9847-855641313E3E}" type="CELLRANGE">
                      <a:rPr lang="en-GB"/>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B7B7-4227-AC2F-B70C27091A27}"/>
                </c:ext>
              </c:extLst>
            </c:dLbl>
            <c:dLbl>
              <c:idx val="4"/>
              <c:tx>
                <c:rich>
                  <a:bodyPr/>
                  <a:lstStyle/>
                  <a:p>
                    <a:fld id="{68C7D366-A692-4AB8-92B8-1CD7298F1054}" type="CELLRANGE">
                      <a:rPr lang="en-GB"/>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A-B7B7-4227-AC2F-B70C27091A27}"/>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Invention" panose="020B0503020008020204"/>
                    <a:ea typeface="+mn-ea"/>
                    <a:cs typeface="+mn-cs"/>
                  </a:defRPr>
                </a:pPr>
                <a:endParaRPr lang="en-US"/>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Sheet1!$A$2:$A$6</c:f>
              <c:strCache>
                <c:ptCount val="5"/>
                <c:pt idx="0">
                  <c:v>Any comorbidities</c:v>
                </c:pt>
                <c:pt idx="1">
                  <c:v>One comorbidity</c:v>
                </c:pt>
                <c:pt idx="2">
                  <c:v>Two comorbidities</c:v>
                </c:pt>
                <c:pt idx="3">
                  <c:v>Three comorbidities</c:v>
                </c:pt>
                <c:pt idx="4">
                  <c:v>≥ Four comorbidities</c:v>
                </c:pt>
              </c:strCache>
            </c:strRef>
          </c:cat>
          <c:val>
            <c:numRef>
              <c:f>Sheet1!$C$2:$C$6</c:f>
              <c:numCache>
                <c:formatCode>0%</c:formatCode>
                <c:ptCount val="5"/>
                <c:pt idx="0">
                  <c:v>0.67</c:v>
                </c:pt>
                <c:pt idx="1">
                  <c:v>0.24</c:v>
                </c:pt>
                <c:pt idx="2">
                  <c:v>0.18</c:v>
                </c:pt>
                <c:pt idx="3">
                  <c:v>0.13</c:v>
                </c:pt>
                <c:pt idx="4">
                  <c:v>0.12</c:v>
                </c:pt>
              </c:numCache>
            </c:numRef>
          </c:val>
          <c:extLst>
            <c:ext xmlns:c15="http://schemas.microsoft.com/office/drawing/2012/chart" uri="{02D57815-91ED-43cb-92C2-25804820EDAC}">
              <c15:datalabelsRange>
                <c15:f>Sheet1!$G$2:$G$6</c15:f>
                <c15:dlblRangeCache>
                  <c:ptCount val="5"/>
                  <c:pt idx="0">
                    <c:v>n=192</c:v>
                  </c:pt>
                  <c:pt idx="1">
                    <c:v>n=68</c:v>
                  </c:pt>
                  <c:pt idx="2">
                    <c:v>n=51</c:v>
                  </c:pt>
                  <c:pt idx="3">
                    <c:v>n=38</c:v>
                  </c:pt>
                  <c:pt idx="4">
                    <c:v>n=35</c:v>
                  </c:pt>
                </c15:dlblRangeCache>
              </c15:datalabelsRange>
            </c:ext>
            <c:ext xmlns:c16="http://schemas.microsoft.com/office/drawing/2014/chart" uri="{C3380CC4-5D6E-409C-BE32-E72D297353CC}">
              <c16:uniqueId val="{0000000B-B7B7-4227-AC2F-B70C27091A27}"/>
            </c:ext>
          </c:extLst>
        </c:ser>
        <c:ser>
          <c:idx val="2"/>
          <c:order val="2"/>
          <c:tx>
            <c:strRef>
              <c:f>Sheet1!$D$1</c:f>
              <c:strCache>
                <c:ptCount val="1"/>
                <c:pt idx="0">
                  <c:v>ART naïve</c:v>
                </c:pt>
              </c:strCache>
            </c:strRef>
          </c:tx>
          <c:spPr>
            <a:solidFill>
              <a:srgbClr val="5450E4"/>
            </a:solidFill>
            <a:ln>
              <a:noFill/>
            </a:ln>
            <a:effectLst/>
          </c:spPr>
          <c:invertIfNegative val="0"/>
          <c:dLbls>
            <c:dLbl>
              <c:idx val="0"/>
              <c:tx>
                <c:rich>
                  <a:bodyPr/>
                  <a:lstStyle/>
                  <a:p>
                    <a:fld id="{03492795-02F1-4EAD-BCBC-1C381A9AA00E}" type="CELLRANGE">
                      <a:rPr lang="en-GB"/>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C-B7B7-4227-AC2F-B70C27091A27}"/>
                </c:ext>
              </c:extLst>
            </c:dLbl>
            <c:dLbl>
              <c:idx val="1"/>
              <c:tx>
                <c:rich>
                  <a:bodyPr/>
                  <a:lstStyle/>
                  <a:p>
                    <a:fld id="{DBCF3B49-0665-4D57-94C3-D11ED7746048}" type="CELLRANGE">
                      <a:rPr lang="en-GB"/>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D-B7B7-4227-AC2F-B70C27091A27}"/>
                </c:ext>
              </c:extLst>
            </c:dLbl>
            <c:dLbl>
              <c:idx val="2"/>
              <c:tx>
                <c:rich>
                  <a:bodyPr/>
                  <a:lstStyle/>
                  <a:p>
                    <a:fld id="{4EA21CD9-5E92-4CDD-BFCB-34CE93E16A00}" type="CELLRANGE">
                      <a:rPr lang="en-GB"/>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E-B7B7-4227-AC2F-B70C27091A27}"/>
                </c:ext>
              </c:extLst>
            </c:dLbl>
            <c:dLbl>
              <c:idx val="3"/>
              <c:tx>
                <c:rich>
                  <a:bodyPr/>
                  <a:lstStyle/>
                  <a:p>
                    <a:fld id="{9F2398F7-0EA5-4866-83FC-E363CAD62B21}" type="CELLRANGE">
                      <a:rPr lang="en-GB"/>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F-B7B7-4227-AC2F-B70C27091A27}"/>
                </c:ext>
              </c:extLst>
            </c:dLbl>
            <c:dLbl>
              <c:idx val="4"/>
              <c:tx>
                <c:rich>
                  <a:bodyPr/>
                  <a:lstStyle/>
                  <a:p>
                    <a:fld id="{37A3A7F3-7165-42D8-88BC-896577E659C4}" type="CELLRANGE">
                      <a:rPr lang="en-GB"/>
                      <a:pPr/>
                      <a:t>[CELLRANGE]</a:t>
                    </a:fld>
                    <a:endParaRPr lang="en-GB"/>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10-B7B7-4227-AC2F-B70C27091A27}"/>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Invention" panose="020B0503020008020204"/>
                    <a:ea typeface="+mn-ea"/>
                    <a:cs typeface="+mn-cs"/>
                  </a:defRPr>
                </a:pPr>
                <a:endParaRPr lang="en-US"/>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Any comorbidities</c:v>
                </c:pt>
                <c:pt idx="1">
                  <c:v>One comorbidity</c:v>
                </c:pt>
                <c:pt idx="2">
                  <c:v>Two comorbidities</c:v>
                </c:pt>
                <c:pt idx="3">
                  <c:v>Three comorbidities</c:v>
                </c:pt>
                <c:pt idx="4">
                  <c:v>≥ Four comorbidities</c:v>
                </c:pt>
              </c:strCache>
            </c:strRef>
          </c:cat>
          <c:val>
            <c:numRef>
              <c:f>Sheet1!$D$2:$D$6</c:f>
              <c:numCache>
                <c:formatCode>0%</c:formatCode>
                <c:ptCount val="5"/>
                <c:pt idx="0">
                  <c:v>0.42</c:v>
                </c:pt>
                <c:pt idx="1">
                  <c:v>0.36</c:v>
                </c:pt>
                <c:pt idx="2">
                  <c:v>0.09</c:v>
                </c:pt>
                <c:pt idx="3" formatCode="General">
                  <c:v>0</c:v>
                </c:pt>
                <c:pt idx="4">
                  <c:v>0</c:v>
                </c:pt>
              </c:numCache>
            </c:numRef>
          </c:val>
          <c:extLst>
            <c:ext xmlns:c15="http://schemas.microsoft.com/office/drawing/2012/chart" uri="{02D57815-91ED-43cb-92C2-25804820EDAC}">
              <c15:datalabelsRange>
                <c15:f>Sheet1!$H$2:$H$6</c15:f>
                <c15:dlblRangeCache>
                  <c:ptCount val="5"/>
                  <c:pt idx="0">
                    <c:v>n=5</c:v>
                  </c:pt>
                  <c:pt idx="1">
                    <c:v>n=4</c:v>
                  </c:pt>
                  <c:pt idx="2">
                    <c:v>n=1</c:v>
                  </c:pt>
                  <c:pt idx="3">
                    <c:v>n=0</c:v>
                  </c:pt>
                  <c:pt idx="4">
                    <c:v>n=0</c:v>
                  </c:pt>
                </c15:dlblRangeCache>
              </c15:datalabelsRange>
            </c:ext>
            <c:ext xmlns:c16="http://schemas.microsoft.com/office/drawing/2014/chart" uri="{C3380CC4-5D6E-409C-BE32-E72D297353CC}">
              <c16:uniqueId val="{00000011-B7B7-4227-AC2F-B70C27091A27}"/>
            </c:ext>
          </c:extLst>
        </c:ser>
        <c:dLbls>
          <c:dLblPos val="outEnd"/>
          <c:showLegendKey val="0"/>
          <c:showVal val="1"/>
          <c:showCatName val="0"/>
          <c:showSerName val="0"/>
          <c:showPercent val="0"/>
          <c:showBubbleSize val="0"/>
        </c:dLbls>
        <c:gapWidth val="219"/>
        <c:overlap val="-27"/>
        <c:axId val="290645375"/>
        <c:axId val="290650783"/>
      </c:barChart>
      <c:catAx>
        <c:axId val="290645375"/>
        <c:scaling>
          <c:orientation val="minMax"/>
        </c:scaling>
        <c:delete val="0"/>
        <c:axPos val="b"/>
        <c:title>
          <c:tx>
            <c:rich>
              <a:bodyPr rot="0" spcFirstLastPara="1" vertOverflow="ellipsis" vert="horz" wrap="square" anchor="ctr" anchorCtr="1"/>
              <a:lstStyle/>
              <a:p>
                <a:pPr>
                  <a:defRPr sz="2200" b="1" i="0" u="none" strike="noStrike" kern="1200" baseline="0">
                    <a:solidFill>
                      <a:schemeClr val="tx1">
                        <a:lumMod val="65000"/>
                        <a:lumOff val="35000"/>
                      </a:schemeClr>
                    </a:solidFill>
                    <a:latin typeface="Invention" panose="020B0503020008020204"/>
                    <a:ea typeface="+mn-ea"/>
                    <a:cs typeface="+mn-cs"/>
                  </a:defRPr>
                </a:pPr>
                <a:r>
                  <a:rPr lang="en-GB" sz="2200" b="1" dirty="0">
                    <a:solidFill>
                      <a:schemeClr val="tx1"/>
                    </a:solidFill>
                    <a:latin typeface="Invention" panose="020B0503020008020204"/>
                  </a:rPr>
                  <a:t>Comorbidities frequency</a:t>
                </a:r>
              </a:p>
            </c:rich>
          </c:tx>
          <c:layout>
            <c:manualLayout>
              <c:xMode val="edge"/>
              <c:yMode val="edge"/>
              <c:x val="0.38874372311579924"/>
              <c:y val="0.82041201482396964"/>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tx1">
                      <a:lumMod val="65000"/>
                      <a:lumOff val="35000"/>
                    </a:schemeClr>
                  </a:solidFill>
                  <a:latin typeface="Invention" panose="020B0503020008020204"/>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crossAx val="290650783"/>
        <c:crosses val="autoZero"/>
        <c:auto val="1"/>
        <c:lblAlgn val="ctr"/>
        <c:lblOffset val="100"/>
        <c:noMultiLvlLbl val="0"/>
      </c:catAx>
      <c:valAx>
        <c:axId val="29065078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r>
                  <a:rPr lang="en-GB" sz="2000" dirty="0">
                    <a:solidFill>
                      <a:schemeClr val="tx1"/>
                    </a:solidFill>
                    <a:latin typeface="Invention" panose="020B0503020008020204"/>
                  </a:rPr>
                  <a:t>Proportion</a:t>
                </a:r>
                <a:r>
                  <a:rPr lang="en-GB" sz="2000" baseline="0" dirty="0">
                    <a:solidFill>
                      <a:schemeClr val="tx1"/>
                    </a:solidFill>
                    <a:latin typeface="Invention" panose="020B0503020008020204"/>
                  </a:rPr>
                  <a:t> of individuals</a:t>
                </a:r>
                <a:endParaRPr lang="en-GB" sz="2000" dirty="0">
                  <a:solidFill>
                    <a:schemeClr val="tx1"/>
                  </a:solidFill>
                  <a:latin typeface="Invention" panose="020B0503020008020204"/>
                </a:endParaRPr>
              </a:p>
            </c:rich>
          </c:tx>
          <c:layout>
            <c:manualLayout>
              <c:xMode val="edge"/>
              <c:yMode val="edge"/>
              <c:x val="1.7892042654911453E-3"/>
              <c:y val="0.12925755353902543"/>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title>
        <c:numFmt formatCode="0%" sourceLinked="1"/>
        <c:majorTickMark val="none"/>
        <c:minorTickMark val="none"/>
        <c:tickLblPos val="low"/>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crossAx val="290645375"/>
        <c:crosses val="autoZero"/>
        <c:crossBetween val="between"/>
      </c:valAx>
      <c:spPr>
        <a:noFill/>
        <a:ln>
          <a:noFill/>
        </a:ln>
        <a:effectLst/>
      </c:spPr>
    </c:plotArea>
    <c:legend>
      <c:legendPos val="b"/>
      <c:layout>
        <c:manualLayout>
          <c:xMode val="edge"/>
          <c:yMode val="edge"/>
          <c:x val="0.58902466478079685"/>
          <c:y val="3.8946243757973342E-2"/>
          <c:w val="0.40676076585388926"/>
          <c:h val="7.8669218513083117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15378893991633"/>
          <c:y val="5.002769542805531E-2"/>
          <c:w val="0.88805113018195359"/>
          <c:h val="0.67209696778087913"/>
        </c:manualLayout>
      </c:layout>
      <c:barChart>
        <c:barDir val="col"/>
        <c:grouping val="clustered"/>
        <c:varyColors val="0"/>
        <c:ser>
          <c:idx val="0"/>
          <c:order val="0"/>
          <c:tx>
            <c:strRef>
              <c:f>Sheet1!$B$1</c:f>
              <c:strCache>
                <c:ptCount val="1"/>
                <c:pt idx="0">
                  <c:v>Overall</c:v>
                </c:pt>
              </c:strCache>
            </c:strRef>
          </c:tx>
          <c:spPr>
            <a:solidFill>
              <a:srgbClr val="00857C"/>
            </a:solidFill>
            <a:ln>
              <a:noFill/>
            </a:ln>
            <a:effectLst/>
          </c:spPr>
          <c:invertIfNegative val="0"/>
          <c:dLbls>
            <c:dLbl>
              <c:idx val="0"/>
              <c:tx>
                <c:rich>
                  <a:bodyPr/>
                  <a:lstStyle/>
                  <a:p>
                    <a:r>
                      <a:rPr lang="en-US"/>
                      <a:t>n=210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ACE1-4DF0-8339-829FCC6732F6}"/>
                </c:ext>
              </c:extLst>
            </c:dLbl>
            <c:dLbl>
              <c:idx val="1"/>
              <c:layout>
                <c:manualLayout>
                  <c:x val="1.2626262626262627E-3"/>
                  <c:y val="0"/>
                </c:manualLayout>
              </c:layout>
              <c:tx>
                <c:rich>
                  <a:bodyPr/>
                  <a:lstStyle/>
                  <a:p>
                    <a:r>
                      <a:rPr lang="en-US"/>
                      <a:t>n=97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ACE1-4DF0-8339-829FCC6732F6}"/>
                </c:ext>
              </c:extLst>
            </c:dLbl>
            <c:dLbl>
              <c:idx val="2"/>
              <c:tx>
                <c:rich>
                  <a:bodyPr/>
                  <a:lstStyle/>
                  <a:p>
                    <a:r>
                      <a:rPr lang="en-US"/>
                      <a:t>n=47</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ACE1-4DF0-8339-829FCC6732F6}"/>
                </c:ext>
              </c:extLst>
            </c:dLbl>
            <c:dLbl>
              <c:idx val="3"/>
              <c:tx>
                <c:rich>
                  <a:bodyPr/>
                  <a:lstStyle/>
                  <a:p>
                    <a:r>
                      <a:rPr lang="en-US"/>
                      <a:t>n=26</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ACE1-4DF0-8339-829FCC6732F6}"/>
                </c:ext>
              </c:extLst>
            </c:dLbl>
            <c:dLbl>
              <c:idx val="4"/>
              <c:tx>
                <c:rich>
                  <a:bodyPr/>
                  <a:lstStyle/>
                  <a:p>
                    <a:r>
                      <a:rPr lang="en-US"/>
                      <a:t>n=40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ACE1-4DF0-8339-829FCC6732F6}"/>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Invention" panose="020B0503020008020204"/>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Any co-medications</c:v>
                </c:pt>
                <c:pt idx="1">
                  <c:v>One co-medication</c:v>
                </c:pt>
                <c:pt idx="2">
                  <c:v>Two co-medications</c:v>
                </c:pt>
                <c:pt idx="3">
                  <c:v>Three co-medications</c:v>
                </c:pt>
                <c:pt idx="4">
                  <c:v>≥ Four co-medications </c:v>
                </c:pt>
              </c:strCache>
            </c:strRef>
          </c:cat>
          <c:val>
            <c:numRef>
              <c:f>Sheet1!$B$2:$B$6</c:f>
              <c:numCache>
                <c:formatCode>0%</c:formatCode>
                <c:ptCount val="5"/>
                <c:pt idx="0">
                  <c:v>0.7</c:v>
                </c:pt>
                <c:pt idx="1">
                  <c:v>0.32</c:v>
                </c:pt>
                <c:pt idx="2">
                  <c:v>0.16</c:v>
                </c:pt>
                <c:pt idx="3">
                  <c:v>0.09</c:v>
                </c:pt>
                <c:pt idx="4">
                  <c:v>0.13</c:v>
                </c:pt>
              </c:numCache>
            </c:numRef>
          </c:val>
          <c:extLst>
            <c:ext xmlns:c16="http://schemas.microsoft.com/office/drawing/2014/chart" uri="{C3380CC4-5D6E-409C-BE32-E72D297353CC}">
              <c16:uniqueId val="{00000005-ACE1-4DF0-8339-829FCC6732F6}"/>
            </c:ext>
          </c:extLst>
        </c:ser>
        <c:ser>
          <c:idx val="1"/>
          <c:order val="1"/>
          <c:tx>
            <c:strRef>
              <c:f>Sheet1!$C$1</c:f>
              <c:strCache>
                <c:ptCount val="1"/>
                <c:pt idx="0">
                  <c:v>ART experienced</c:v>
                </c:pt>
              </c:strCache>
            </c:strRef>
          </c:tx>
          <c:spPr>
            <a:solidFill>
              <a:srgbClr val="6ECEB2"/>
            </a:solidFill>
            <a:ln>
              <a:noFill/>
            </a:ln>
            <a:effectLst/>
          </c:spPr>
          <c:invertIfNegative val="0"/>
          <c:dLbls>
            <c:dLbl>
              <c:idx val="0"/>
              <c:layout>
                <c:manualLayout>
                  <c:x val="9.4686273435316912E-4"/>
                  <c:y val="-3.6593238945714715E-2"/>
                </c:manualLayout>
              </c:layout>
              <c:tx>
                <c:rich>
                  <a:bodyPr/>
                  <a:lstStyle/>
                  <a:p>
                    <a:r>
                      <a:rPr lang="en-US"/>
                      <a:t>n=201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ACE1-4DF0-8339-829FCC6732F6}"/>
                </c:ext>
              </c:extLst>
            </c:dLbl>
            <c:dLbl>
              <c:idx val="1"/>
              <c:tx>
                <c:rich>
                  <a:bodyPr/>
                  <a:lstStyle/>
                  <a:p>
                    <a:r>
                      <a:rPr lang="en-US"/>
                      <a:t>n=94</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ACE1-4DF0-8339-829FCC6732F6}"/>
                </c:ext>
              </c:extLst>
            </c:dLbl>
            <c:dLbl>
              <c:idx val="2"/>
              <c:tx>
                <c:rich>
                  <a:bodyPr/>
                  <a:lstStyle/>
                  <a:p>
                    <a:r>
                      <a:rPr lang="en-US"/>
                      <a:t>n=42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ACE1-4DF0-8339-829FCC6732F6}"/>
                </c:ext>
              </c:extLst>
            </c:dLbl>
            <c:dLbl>
              <c:idx val="3"/>
              <c:tx>
                <c:rich>
                  <a:bodyPr/>
                  <a:lstStyle/>
                  <a:p>
                    <a:r>
                      <a:rPr lang="en-US"/>
                      <a:t>n=26</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ACE1-4DF0-8339-829FCC6732F6}"/>
                </c:ext>
              </c:extLst>
            </c:dLbl>
            <c:dLbl>
              <c:idx val="4"/>
              <c:tx>
                <c:rich>
                  <a:bodyPr/>
                  <a:lstStyle/>
                  <a:p>
                    <a:r>
                      <a:rPr lang="en-US"/>
                      <a:t>n=39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ACE1-4DF0-8339-829FCC6732F6}"/>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Invention" panose="020B0503020008020204"/>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Any co-medications</c:v>
                </c:pt>
                <c:pt idx="1">
                  <c:v>One co-medication</c:v>
                </c:pt>
                <c:pt idx="2">
                  <c:v>Two co-medications</c:v>
                </c:pt>
                <c:pt idx="3">
                  <c:v>Three co-medications</c:v>
                </c:pt>
                <c:pt idx="4">
                  <c:v>≥ Four co-medications </c:v>
                </c:pt>
              </c:strCache>
            </c:strRef>
          </c:cat>
          <c:val>
            <c:numRef>
              <c:f>Sheet1!$C$2:$C$6</c:f>
              <c:numCache>
                <c:formatCode>0%</c:formatCode>
                <c:ptCount val="5"/>
                <c:pt idx="0">
                  <c:v>0.7</c:v>
                </c:pt>
                <c:pt idx="1">
                  <c:v>0.33</c:v>
                </c:pt>
                <c:pt idx="2">
                  <c:v>0.15</c:v>
                </c:pt>
                <c:pt idx="3">
                  <c:v>0.09</c:v>
                </c:pt>
                <c:pt idx="4">
                  <c:v>0.14000000000000001</c:v>
                </c:pt>
              </c:numCache>
            </c:numRef>
          </c:val>
          <c:extLst>
            <c:ext xmlns:c16="http://schemas.microsoft.com/office/drawing/2014/chart" uri="{C3380CC4-5D6E-409C-BE32-E72D297353CC}">
              <c16:uniqueId val="{0000000B-ACE1-4DF0-8339-829FCC6732F6}"/>
            </c:ext>
          </c:extLst>
        </c:ser>
        <c:ser>
          <c:idx val="2"/>
          <c:order val="2"/>
          <c:tx>
            <c:strRef>
              <c:f>Sheet1!$D$1</c:f>
              <c:strCache>
                <c:ptCount val="1"/>
                <c:pt idx="0">
                  <c:v>ART naïve</c:v>
                </c:pt>
              </c:strCache>
            </c:strRef>
          </c:tx>
          <c:spPr>
            <a:solidFill>
              <a:srgbClr val="5450E4"/>
            </a:solidFill>
            <a:ln>
              <a:noFill/>
            </a:ln>
            <a:effectLst/>
          </c:spPr>
          <c:invertIfNegative val="0"/>
          <c:dLbls>
            <c:dLbl>
              <c:idx val="0"/>
              <c:tx>
                <c:rich>
                  <a:bodyPr/>
                  <a:lstStyle/>
                  <a:p>
                    <a:r>
                      <a:rPr lang="en-US"/>
                      <a:t>n=9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ACE1-4DF0-8339-829FCC6732F6}"/>
                </c:ext>
              </c:extLst>
            </c:dLbl>
            <c:dLbl>
              <c:idx val="1"/>
              <c:tx>
                <c:rich>
                  <a:bodyPr/>
                  <a:lstStyle/>
                  <a:p>
                    <a:r>
                      <a:rPr lang="en-US"/>
                      <a:t>n=3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ACE1-4DF0-8339-829FCC6732F6}"/>
                </c:ext>
              </c:extLst>
            </c:dLbl>
            <c:dLbl>
              <c:idx val="2"/>
              <c:tx>
                <c:rich>
                  <a:bodyPr/>
                  <a:lstStyle/>
                  <a:p>
                    <a:r>
                      <a:rPr lang="en-US"/>
                      <a:t>n=5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E-ACE1-4DF0-8339-829FCC6732F6}"/>
                </c:ext>
              </c:extLst>
            </c:dLbl>
            <c:dLbl>
              <c:idx val="3"/>
              <c:tx>
                <c:rich>
                  <a:bodyPr/>
                  <a:lstStyle/>
                  <a:p>
                    <a:r>
                      <a:rPr lang="en-US"/>
                      <a:t>n=0</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F-ACE1-4DF0-8339-829FCC6732F6}"/>
                </c:ext>
              </c:extLst>
            </c:dLbl>
            <c:dLbl>
              <c:idx val="4"/>
              <c:tx>
                <c:rich>
                  <a:bodyPr/>
                  <a:lstStyle/>
                  <a:p>
                    <a:r>
                      <a:rPr lang="en-US"/>
                      <a:t>n=1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10-ACE1-4DF0-8339-829FCC6732F6}"/>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Invention" panose="020B0503020008020204"/>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Any co-medications</c:v>
                </c:pt>
                <c:pt idx="1">
                  <c:v>One co-medication</c:v>
                </c:pt>
                <c:pt idx="2">
                  <c:v>Two co-medications</c:v>
                </c:pt>
                <c:pt idx="3">
                  <c:v>Three co-medications</c:v>
                </c:pt>
                <c:pt idx="4">
                  <c:v>≥ Four co-medications </c:v>
                </c:pt>
              </c:strCache>
            </c:strRef>
          </c:cat>
          <c:val>
            <c:numRef>
              <c:f>Sheet1!$D$2:$D$6</c:f>
              <c:numCache>
                <c:formatCode>0%</c:formatCode>
                <c:ptCount val="5"/>
                <c:pt idx="0">
                  <c:v>0.75</c:v>
                </c:pt>
                <c:pt idx="1">
                  <c:v>0.25</c:v>
                </c:pt>
                <c:pt idx="2">
                  <c:v>0.42</c:v>
                </c:pt>
                <c:pt idx="3" formatCode="General">
                  <c:v>0</c:v>
                </c:pt>
                <c:pt idx="4">
                  <c:v>0.08</c:v>
                </c:pt>
              </c:numCache>
            </c:numRef>
          </c:val>
          <c:extLst>
            <c:ext xmlns:c16="http://schemas.microsoft.com/office/drawing/2014/chart" uri="{C3380CC4-5D6E-409C-BE32-E72D297353CC}">
              <c16:uniqueId val="{00000011-ACE1-4DF0-8339-829FCC6732F6}"/>
            </c:ext>
          </c:extLst>
        </c:ser>
        <c:dLbls>
          <c:dLblPos val="outEnd"/>
          <c:showLegendKey val="0"/>
          <c:showVal val="1"/>
          <c:showCatName val="0"/>
          <c:showSerName val="0"/>
          <c:showPercent val="0"/>
          <c:showBubbleSize val="0"/>
        </c:dLbls>
        <c:gapWidth val="219"/>
        <c:overlap val="-27"/>
        <c:axId val="2062600031"/>
        <c:axId val="2062599199"/>
      </c:barChart>
      <c:catAx>
        <c:axId val="2062600031"/>
        <c:scaling>
          <c:orientation val="minMax"/>
        </c:scaling>
        <c:delete val="0"/>
        <c:axPos val="b"/>
        <c:title>
          <c:tx>
            <c:rich>
              <a:bodyPr rot="0" spcFirstLastPara="1" vertOverflow="ellipsis" vert="horz" wrap="square" anchor="ctr" anchorCtr="1"/>
              <a:lstStyle/>
              <a:p>
                <a:pPr>
                  <a:defRPr sz="2200" b="1" i="0" u="none" strike="noStrike" kern="1200" baseline="0">
                    <a:solidFill>
                      <a:schemeClr val="tx1">
                        <a:lumMod val="65000"/>
                        <a:lumOff val="35000"/>
                      </a:schemeClr>
                    </a:solidFill>
                    <a:latin typeface="+mn-lt"/>
                    <a:ea typeface="+mn-ea"/>
                    <a:cs typeface="+mn-cs"/>
                  </a:defRPr>
                </a:pPr>
                <a:r>
                  <a:rPr lang="en-GB" sz="2200" b="1" dirty="0">
                    <a:solidFill>
                      <a:schemeClr val="tx1"/>
                    </a:solidFill>
                    <a:latin typeface="Invention" panose="020B0503020008020204"/>
                  </a:rPr>
                  <a:t>Co-medications</a:t>
                </a:r>
                <a:r>
                  <a:rPr lang="en-GB" sz="2200" b="1" baseline="0" dirty="0">
                    <a:solidFill>
                      <a:schemeClr val="tx1"/>
                    </a:solidFill>
                    <a:latin typeface="Invention" panose="020B0503020008020204"/>
                  </a:rPr>
                  <a:t> frequency</a:t>
                </a:r>
                <a:endParaRPr lang="en-GB" sz="2200" b="1" dirty="0">
                  <a:solidFill>
                    <a:schemeClr val="tx1"/>
                  </a:solidFill>
                  <a:latin typeface="Invention" panose="020B0503020008020204"/>
                </a:endParaRPr>
              </a:p>
            </c:rich>
          </c:tx>
          <c:layout>
            <c:manualLayout>
              <c:xMode val="edge"/>
              <c:yMode val="edge"/>
              <c:x val="0.39020601291758716"/>
              <c:y val="0.86564838428463464"/>
            </c:manualLayout>
          </c:layout>
          <c:overlay val="0"/>
          <c:spPr>
            <a:noFill/>
            <a:ln>
              <a:noFill/>
            </a:ln>
            <a:effectLst/>
          </c:spPr>
          <c:txPr>
            <a:bodyPr rot="0" spcFirstLastPara="1" vertOverflow="ellipsis" vert="horz" wrap="square" anchor="ctr" anchorCtr="1"/>
            <a:lstStyle/>
            <a:p>
              <a:pPr>
                <a:defRPr sz="2200" b="1"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crossAx val="2062599199"/>
        <c:crosses val="autoZero"/>
        <c:auto val="1"/>
        <c:lblAlgn val="ctr"/>
        <c:lblOffset val="100"/>
        <c:noMultiLvlLbl val="0"/>
      </c:catAx>
      <c:valAx>
        <c:axId val="206259919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GB" sz="2000" dirty="0">
                    <a:solidFill>
                      <a:schemeClr val="tx1"/>
                    </a:solidFill>
                    <a:latin typeface="Invention" panose="020B0503020008020204"/>
                  </a:rPr>
                  <a:t>Proportion</a:t>
                </a:r>
                <a:r>
                  <a:rPr lang="en-GB" sz="2000" baseline="0" dirty="0">
                    <a:solidFill>
                      <a:schemeClr val="tx1"/>
                    </a:solidFill>
                    <a:latin typeface="Invention" panose="020B0503020008020204"/>
                  </a:rPr>
                  <a:t> of individuals</a:t>
                </a:r>
                <a:endParaRPr lang="en-GB" sz="2000" dirty="0">
                  <a:solidFill>
                    <a:schemeClr val="tx1"/>
                  </a:solidFill>
                  <a:latin typeface="Invention" panose="020B0503020008020204"/>
                </a:endParaRPr>
              </a:p>
            </c:rich>
          </c:tx>
          <c:layout>
            <c:manualLayout>
              <c:xMode val="edge"/>
              <c:yMode val="edge"/>
              <c:x val="4.4523094900591146E-3"/>
              <c:y val="9.8598273513545887E-2"/>
            </c:manualLayout>
          </c:layout>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crossAx val="2062600031"/>
        <c:crosses val="autoZero"/>
        <c:crossBetween val="between"/>
      </c:valAx>
      <c:spPr>
        <a:noFill/>
        <a:ln>
          <a:noFill/>
        </a:ln>
        <a:effectLst/>
      </c:spPr>
    </c:plotArea>
    <c:legend>
      <c:legendPos val="b"/>
      <c:layout>
        <c:manualLayout>
          <c:xMode val="edge"/>
          <c:yMode val="edge"/>
          <c:x val="0.58291844469821441"/>
          <c:y val="4.2595292138429122E-2"/>
          <c:w val="0.40940149671920884"/>
          <c:h val="8.8531033221128069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Invention" panose="020B0503020008020204"/>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838" cy="7540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438775" y="0"/>
            <a:ext cx="4160838" cy="754063"/>
          </a:xfrm>
          <a:prstGeom prst="rect">
            <a:avLst/>
          </a:prstGeom>
        </p:spPr>
        <p:txBody>
          <a:bodyPr vert="horz" lIns="91440" tIns="45720" rIns="91440" bIns="45720" rtlCol="0"/>
          <a:lstStyle>
            <a:lvl1pPr algn="r">
              <a:defRPr sz="1200"/>
            </a:lvl1pPr>
          </a:lstStyle>
          <a:p>
            <a:fld id="{52D046CB-0EC5-4956-98DF-2DCC03355E25}" type="datetimeFigureOut">
              <a:rPr lang="en-US" smtClean="0"/>
              <a:t>10/31/2022</a:t>
            </a:fld>
            <a:endParaRPr lang="en-US"/>
          </a:p>
        </p:txBody>
      </p:sp>
      <p:sp>
        <p:nvSpPr>
          <p:cNvPr id="4" name="Footer Placeholder 3"/>
          <p:cNvSpPr>
            <a:spLocks noGrp="1"/>
          </p:cNvSpPr>
          <p:nvPr>
            <p:ph type="ftr" sz="quarter" idx="2"/>
          </p:nvPr>
        </p:nvSpPr>
        <p:spPr>
          <a:xfrm>
            <a:off x="0" y="14330363"/>
            <a:ext cx="4160838" cy="75406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438775" y="14330363"/>
            <a:ext cx="4160838" cy="754062"/>
          </a:xfrm>
          <a:prstGeom prst="rect">
            <a:avLst/>
          </a:prstGeom>
        </p:spPr>
        <p:txBody>
          <a:bodyPr vert="horz" lIns="91440" tIns="45720" rIns="91440" bIns="45720" rtlCol="0" anchor="b"/>
          <a:lstStyle>
            <a:lvl1pPr algn="r">
              <a:defRPr sz="1200"/>
            </a:lvl1pPr>
          </a:lstStyle>
          <a:p>
            <a:fld id="{5FB9C72B-E398-4C2F-9398-2C8BB86CCF46}" type="slidenum">
              <a:rPr lang="en-US" smtClean="0"/>
              <a:t>‹#›</a:t>
            </a:fld>
            <a:endParaRPr lang="en-US"/>
          </a:p>
        </p:txBody>
      </p:sp>
    </p:spTree>
    <p:extLst>
      <p:ext uri="{BB962C8B-B14F-4D97-AF65-F5344CB8AC3E}">
        <p14:creationId xmlns:p14="http://schemas.microsoft.com/office/powerpoint/2010/main" val="3755616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161176" cy="754869"/>
          </a:xfrm>
          <a:prstGeom prst="rect">
            <a:avLst/>
          </a:prstGeom>
        </p:spPr>
        <p:txBody>
          <a:bodyPr vert="horz" lIns="93956" tIns="46980" rIns="93956" bIns="46980" rtlCol="0"/>
          <a:lstStyle>
            <a:lvl1pPr algn="l">
              <a:defRPr sz="1200"/>
            </a:lvl1pPr>
          </a:lstStyle>
          <a:p>
            <a:endParaRPr lang="en-US"/>
          </a:p>
        </p:txBody>
      </p:sp>
      <p:sp>
        <p:nvSpPr>
          <p:cNvPr id="3" name="Date Placeholder 2"/>
          <p:cNvSpPr>
            <a:spLocks noGrp="1"/>
          </p:cNvSpPr>
          <p:nvPr>
            <p:ph type="dt" idx="1"/>
          </p:nvPr>
        </p:nvSpPr>
        <p:spPr>
          <a:xfrm>
            <a:off x="5438389" y="1"/>
            <a:ext cx="4161176" cy="754869"/>
          </a:xfrm>
          <a:prstGeom prst="rect">
            <a:avLst/>
          </a:prstGeom>
        </p:spPr>
        <p:txBody>
          <a:bodyPr vert="horz" lIns="93956" tIns="46980" rIns="93956" bIns="46980" rtlCol="0"/>
          <a:lstStyle>
            <a:lvl1pPr algn="r">
              <a:defRPr sz="1200"/>
            </a:lvl1pPr>
          </a:lstStyle>
          <a:p>
            <a:fld id="{36599B0F-EC03-4A33-B074-4CF2F82546BF}" type="datetimeFigureOut">
              <a:rPr lang="en-US" smtClean="0"/>
              <a:t>10/31/2022</a:t>
            </a:fld>
            <a:endParaRPr lang="en-US"/>
          </a:p>
        </p:txBody>
      </p:sp>
      <p:sp>
        <p:nvSpPr>
          <p:cNvPr id="4" name="Slide Image Placeholder 3"/>
          <p:cNvSpPr>
            <a:spLocks noGrp="1" noRot="1" noChangeAspect="1"/>
          </p:cNvSpPr>
          <p:nvPr>
            <p:ph type="sldImg" idx="2"/>
          </p:nvPr>
        </p:nvSpPr>
        <p:spPr>
          <a:xfrm>
            <a:off x="2798763" y="1130300"/>
            <a:ext cx="4003675" cy="5657850"/>
          </a:xfrm>
          <a:prstGeom prst="rect">
            <a:avLst/>
          </a:prstGeom>
          <a:noFill/>
          <a:ln w="12700">
            <a:solidFill>
              <a:prstClr val="black"/>
            </a:solidFill>
          </a:ln>
        </p:spPr>
        <p:txBody>
          <a:bodyPr vert="horz" lIns="93956" tIns="46980" rIns="93956" bIns="46980" rtlCol="0" anchor="ctr"/>
          <a:lstStyle/>
          <a:p>
            <a:endParaRPr lang="en-US"/>
          </a:p>
        </p:txBody>
      </p:sp>
      <p:sp>
        <p:nvSpPr>
          <p:cNvPr id="5" name="Notes Placeholder 4"/>
          <p:cNvSpPr>
            <a:spLocks noGrp="1"/>
          </p:cNvSpPr>
          <p:nvPr>
            <p:ph type="body" sz="quarter" idx="3"/>
          </p:nvPr>
        </p:nvSpPr>
        <p:spPr>
          <a:xfrm>
            <a:off x="960779" y="7166369"/>
            <a:ext cx="7679649" cy="6788931"/>
          </a:xfrm>
          <a:prstGeom prst="rect">
            <a:avLst/>
          </a:prstGeom>
        </p:spPr>
        <p:txBody>
          <a:bodyPr vert="horz" lIns="93956" tIns="46980" rIns="93956" bIns="4698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14331106"/>
            <a:ext cx="4161176" cy="753241"/>
          </a:xfrm>
          <a:prstGeom prst="rect">
            <a:avLst/>
          </a:prstGeom>
        </p:spPr>
        <p:txBody>
          <a:bodyPr vert="horz" lIns="93956" tIns="46980" rIns="93956" bIns="46980" rtlCol="0" anchor="b"/>
          <a:lstStyle>
            <a:lvl1pPr algn="l">
              <a:defRPr sz="1200"/>
            </a:lvl1pPr>
          </a:lstStyle>
          <a:p>
            <a:endParaRPr lang="en-US"/>
          </a:p>
        </p:txBody>
      </p:sp>
      <p:sp>
        <p:nvSpPr>
          <p:cNvPr id="7" name="Slide Number Placeholder 6"/>
          <p:cNvSpPr>
            <a:spLocks noGrp="1"/>
          </p:cNvSpPr>
          <p:nvPr>
            <p:ph type="sldNum" sz="quarter" idx="5"/>
          </p:nvPr>
        </p:nvSpPr>
        <p:spPr>
          <a:xfrm>
            <a:off x="5438389" y="14331106"/>
            <a:ext cx="4161176" cy="753241"/>
          </a:xfrm>
          <a:prstGeom prst="rect">
            <a:avLst/>
          </a:prstGeom>
        </p:spPr>
        <p:txBody>
          <a:bodyPr vert="horz" lIns="93956" tIns="46980" rIns="93956" bIns="46980" rtlCol="0" anchor="b"/>
          <a:lstStyle>
            <a:lvl1pPr algn="r">
              <a:defRPr sz="1200"/>
            </a:lvl1pPr>
          </a:lstStyle>
          <a:p>
            <a:fld id="{A4A08CE1-A708-449F-BAA0-2C6C525D438D}" type="slidenum">
              <a:rPr lang="en-US" smtClean="0"/>
              <a:t>‹#›</a:t>
            </a:fld>
            <a:endParaRPr lang="en-US"/>
          </a:p>
        </p:txBody>
      </p:sp>
    </p:spTree>
    <p:extLst>
      <p:ext uri="{BB962C8B-B14F-4D97-AF65-F5344CB8AC3E}">
        <p14:creationId xmlns:p14="http://schemas.microsoft.com/office/powerpoint/2010/main" val="1012215748"/>
      </p:ext>
    </p:extLst>
  </p:cSld>
  <p:clrMap bg1="lt1" tx1="dk1" bg2="lt2" tx2="dk2" accent1="accent1" accent2="accent2" accent3="accent3" accent4="accent4" accent5="accent5" accent6="accent6" hlink="hlink" folHlink="folHlink"/>
  <p:hf dt="0"/>
  <p:notesStyle>
    <a:lvl1pPr marL="0" algn="l" defTabSz="1952793" rtl="0" eaLnBrk="1" latinLnBrk="0" hangingPunct="1">
      <a:defRPr sz="2563" kern="1200">
        <a:solidFill>
          <a:schemeClr val="tx1"/>
        </a:solidFill>
        <a:latin typeface="+mn-lt"/>
        <a:ea typeface="+mn-ea"/>
        <a:cs typeface="+mn-cs"/>
      </a:defRPr>
    </a:lvl1pPr>
    <a:lvl2pPr marL="976396" algn="l" defTabSz="1952793" rtl="0" eaLnBrk="1" latinLnBrk="0" hangingPunct="1">
      <a:defRPr sz="2563" kern="1200">
        <a:solidFill>
          <a:schemeClr val="tx1"/>
        </a:solidFill>
        <a:latin typeface="+mn-lt"/>
        <a:ea typeface="+mn-ea"/>
        <a:cs typeface="+mn-cs"/>
      </a:defRPr>
    </a:lvl2pPr>
    <a:lvl3pPr marL="1952793" algn="l" defTabSz="1952793" rtl="0" eaLnBrk="1" latinLnBrk="0" hangingPunct="1">
      <a:defRPr sz="2563" kern="1200">
        <a:solidFill>
          <a:schemeClr val="tx1"/>
        </a:solidFill>
        <a:latin typeface="+mn-lt"/>
        <a:ea typeface="+mn-ea"/>
        <a:cs typeface="+mn-cs"/>
      </a:defRPr>
    </a:lvl3pPr>
    <a:lvl4pPr marL="2929189" algn="l" defTabSz="1952793" rtl="0" eaLnBrk="1" latinLnBrk="0" hangingPunct="1">
      <a:defRPr sz="2563" kern="1200">
        <a:solidFill>
          <a:schemeClr val="tx1"/>
        </a:solidFill>
        <a:latin typeface="+mn-lt"/>
        <a:ea typeface="+mn-ea"/>
        <a:cs typeface="+mn-cs"/>
      </a:defRPr>
    </a:lvl4pPr>
    <a:lvl5pPr marL="3905585" algn="l" defTabSz="1952793" rtl="0" eaLnBrk="1" latinLnBrk="0" hangingPunct="1">
      <a:defRPr sz="2563" kern="1200">
        <a:solidFill>
          <a:schemeClr val="tx1"/>
        </a:solidFill>
        <a:latin typeface="+mn-lt"/>
        <a:ea typeface="+mn-ea"/>
        <a:cs typeface="+mn-cs"/>
      </a:defRPr>
    </a:lvl5pPr>
    <a:lvl6pPr marL="4881982" algn="l" defTabSz="1952793" rtl="0" eaLnBrk="1" latinLnBrk="0" hangingPunct="1">
      <a:defRPr sz="2563" kern="1200">
        <a:solidFill>
          <a:schemeClr val="tx1"/>
        </a:solidFill>
        <a:latin typeface="+mn-lt"/>
        <a:ea typeface="+mn-ea"/>
        <a:cs typeface="+mn-cs"/>
      </a:defRPr>
    </a:lvl6pPr>
    <a:lvl7pPr marL="5858378" algn="l" defTabSz="1952793" rtl="0" eaLnBrk="1" latinLnBrk="0" hangingPunct="1">
      <a:defRPr sz="2563" kern="1200">
        <a:solidFill>
          <a:schemeClr val="tx1"/>
        </a:solidFill>
        <a:latin typeface="+mn-lt"/>
        <a:ea typeface="+mn-ea"/>
        <a:cs typeface="+mn-cs"/>
      </a:defRPr>
    </a:lvl7pPr>
    <a:lvl8pPr marL="6834774" algn="l" defTabSz="1952793" rtl="0" eaLnBrk="1" latinLnBrk="0" hangingPunct="1">
      <a:defRPr sz="2563" kern="1200">
        <a:solidFill>
          <a:schemeClr val="tx1"/>
        </a:solidFill>
        <a:latin typeface="+mn-lt"/>
        <a:ea typeface="+mn-ea"/>
        <a:cs typeface="+mn-cs"/>
      </a:defRPr>
    </a:lvl8pPr>
    <a:lvl9pPr marL="7811171" algn="l" defTabSz="1952793" rtl="0" eaLnBrk="1" latinLnBrk="0" hangingPunct="1">
      <a:defRPr sz="256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798763" y="1130300"/>
            <a:ext cx="4003675" cy="5657850"/>
          </a:xfrm>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A4A08CE1-A708-449F-BAA0-2C6C525D438D}" type="slidenum">
              <a:rPr lang="en-US" smtClean="0"/>
              <a:t>1</a:t>
            </a:fld>
            <a:endParaRPr lang="en-US"/>
          </a:p>
        </p:txBody>
      </p:sp>
    </p:spTree>
    <p:extLst>
      <p:ext uri="{BB962C8B-B14F-4D97-AF65-F5344CB8AC3E}">
        <p14:creationId xmlns:p14="http://schemas.microsoft.com/office/powerpoint/2010/main" val="2823502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25" name="Title 1"/>
          <p:cNvSpPr>
            <a:spLocks noGrp="1"/>
          </p:cNvSpPr>
          <p:nvPr>
            <p:ph type="title" hasCustomPrompt="1"/>
          </p:nvPr>
        </p:nvSpPr>
        <p:spPr>
          <a:xfrm>
            <a:off x="483115" y="1265464"/>
            <a:ext cx="16856325" cy="5684871"/>
          </a:xfrm>
          <a:prstGeom prst="rect">
            <a:avLst/>
          </a:prstGeom>
        </p:spPr>
        <p:txBody>
          <a:bodyPr lIns="0" tIns="0" rIns="0" bIns="182880" anchor="b">
            <a:normAutofit/>
          </a:bodyPr>
          <a:lstStyle>
            <a:lvl1pPr algn="l">
              <a:defRPr sz="20958" b="0">
                <a:solidFill>
                  <a:schemeClr val="bg1"/>
                </a:solidFill>
                <a:latin typeface="Invention" panose="020B0503020008020204" pitchFamily="34" charset="0"/>
              </a:defRPr>
            </a:lvl1pPr>
          </a:lstStyle>
          <a:p>
            <a:r>
              <a:rPr lang="en-US"/>
              <a:t>Click to add title</a:t>
            </a:r>
          </a:p>
        </p:txBody>
      </p:sp>
      <p:sp>
        <p:nvSpPr>
          <p:cNvPr id="36" name="Text Placeholder 6"/>
          <p:cNvSpPr>
            <a:spLocks noGrp="1"/>
          </p:cNvSpPr>
          <p:nvPr>
            <p:ph type="body" sz="quarter" idx="11" hasCustomPrompt="1"/>
          </p:nvPr>
        </p:nvSpPr>
        <p:spPr>
          <a:xfrm>
            <a:off x="17669716" y="1250545"/>
            <a:ext cx="12084396" cy="3416102"/>
          </a:xfrm>
          <a:prstGeom prst="rect">
            <a:avLst/>
          </a:prstGeom>
        </p:spPr>
        <p:txBody>
          <a:bodyPr lIns="0" tIns="0" rIns="0" bIns="274320" anchor="b">
            <a:normAutofit/>
          </a:bodyPr>
          <a:lstStyle>
            <a:lvl1pPr marL="0" indent="0">
              <a:buFontTx/>
              <a:buNone/>
              <a:defRPr sz="7545">
                <a:solidFill>
                  <a:schemeClr val="bg1"/>
                </a:solidFill>
                <a:latin typeface="Invention" panose="020B0503020008020204" pitchFamily="34" charset="0"/>
              </a:defRPr>
            </a:lvl1pPr>
            <a:lvl2pPr marL="311741" indent="0">
              <a:buFontTx/>
              <a:buNone/>
              <a:defRPr/>
            </a:lvl2pPr>
            <a:lvl3pPr marL="631908" indent="0">
              <a:buFontTx/>
              <a:buNone/>
              <a:defRPr/>
            </a:lvl3pPr>
            <a:lvl4pPr marL="943650" indent="0">
              <a:buFontTx/>
              <a:buNone/>
              <a:defRPr/>
            </a:lvl4pPr>
            <a:lvl5pPr marL="0" indent="0">
              <a:buFontTx/>
              <a:buNone/>
              <a:defRPr/>
            </a:lvl5pPr>
          </a:lstStyle>
          <a:p>
            <a:pPr lvl="0"/>
            <a:r>
              <a:rPr lang="en-US"/>
              <a:t>Click to add authors</a:t>
            </a:r>
          </a:p>
        </p:txBody>
      </p:sp>
      <p:sp>
        <p:nvSpPr>
          <p:cNvPr id="39" name="Text Placeholder 13"/>
          <p:cNvSpPr>
            <a:spLocks noGrp="1"/>
          </p:cNvSpPr>
          <p:nvPr>
            <p:ph type="body" sz="quarter" idx="17" hasCustomPrompt="1"/>
          </p:nvPr>
        </p:nvSpPr>
        <p:spPr>
          <a:xfrm>
            <a:off x="275231" y="216288"/>
            <a:ext cx="4581830" cy="739260"/>
          </a:xfrm>
          <a:prstGeom prst="rect">
            <a:avLst/>
          </a:prstGeom>
        </p:spPr>
        <p:txBody>
          <a:bodyPr lIns="0" rIns="0" anchor="ctr"/>
          <a:lstStyle>
            <a:lvl1pPr marL="0" indent="0">
              <a:buNone/>
              <a:defRPr sz="5589" b="0">
                <a:solidFill>
                  <a:schemeClr val="bg1"/>
                </a:solidFill>
                <a:latin typeface="Invention" panose="020B0503020008020204" pitchFamily="34" charset="0"/>
              </a:defRPr>
            </a:lvl1pPr>
          </a:lstStyle>
          <a:p>
            <a:pPr lvl="0"/>
            <a:r>
              <a:rPr lang="en-US"/>
              <a:t>Click to edit poster #</a:t>
            </a:r>
          </a:p>
        </p:txBody>
      </p:sp>
      <p:sp>
        <p:nvSpPr>
          <p:cNvPr id="41" name="Text Placeholder 18"/>
          <p:cNvSpPr>
            <a:spLocks noGrp="1"/>
          </p:cNvSpPr>
          <p:nvPr>
            <p:ph type="body" sz="quarter" idx="19" hasCustomPrompt="1"/>
          </p:nvPr>
        </p:nvSpPr>
        <p:spPr>
          <a:xfrm>
            <a:off x="483117" y="7619742"/>
            <a:ext cx="3605287" cy="925321"/>
          </a:xfrm>
          <a:prstGeom prst="rect">
            <a:avLst/>
          </a:prstGeom>
        </p:spPr>
        <p:txBody>
          <a:bodyPr lIns="0" tIns="0" rIns="0" bIns="0" anchor="ctr"/>
          <a:lstStyle>
            <a:lvl1pPr marL="153589" indent="0">
              <a:buNone/>
              <a:defRPr sz="4472" b="1" baseline="0">
                <a:solidFill>
                  <a:srgbClr val="000000"/>
                </a:solidFill>
                <a:latin typeface="+mn-lt"/>
              </a:defRPr>
            </a:lvl1pPr>
            <a:lvl2pPr marL="311566" indent="0">
              <a:buNone/>
              <a:defRPr/>
            </a:lvl2pPr>
            <a:lvl3pPr marL="631908" indent="0">
              <a:buNone/>
              <a:defRPr/>
            </a:lvl3pPr>
            <a:lvl4pPr marL="943471" indent="0">
              <a:buNone/>
              <a:defRPr/>
            </a:lvl4pPr>
            <a:lvl5pPr marL="1266741" indent="0">
              <a:buNone/>
              <a:defRPr/>
            </a:lvl5pPr>
          </a:lstStyle>
          <a:p>
            <a:pPr lvl="0"/>
            <a:r>
              <a:rPr lang="en-US"/>
              <a:t>Abstract</a:t>
            </a:r>
          </a:p>
        </p:txBody>
      </p:sp>
      <p:sp>
        <p:nvSpPr>
          <p:cNvPr id="42" name="Picture Placeholder 29"/>
          <p:cNvSpPr>
            <a:spLocks noGrp="1"/>
          </p:cNvSpPr>
          <p:nvPr>
            <p:ph type="pic" sz="quarter" idx="21" hasCustomPrompt="1"/>
          </p:nvPr>
        </p:nvSpPr>
        <p:spPr>
          <a:xfrm>
            <a:off x="28453143" y="37448398"/>
            <a:ext cx="1376146" cy="3448972"/>
          </a:xfrm>
          <a:prstGeom prst="rect">
            <a:avLst/>
          </a:prstGeom>
        </p:spPr>
        <p:txBody>
          <a:bodyPr/>
          <a:lstStyle>
            <a:lvl1pPr marL="0" indent="0" algn="ctr">
              <a:buNone/>
              <a:defRPr/>
            </a:lvl1pPr>
          </a:lstStyle>
          <a:p>
            <a:r>
              <a:rPr lang="en-US"/>
              <a:t>QR code</a:t>
            </a:r>
          </a:p>
        </p:txBody>
      </p:sp>
      <p:sp>
        <p:nvSpPr>
          <p:cNvPr id="44" name="Text Placeholder 27"/>
          <p:cNvSpPr>
            <a:spLocks noGrp="1"/>
          </p:cNvSpPr>
          <p:nvPr>
            <p:ph type="body" sz="quarter" idx="20" hasCustomPrompt="1"/>
          </p:nvPr>
        </p:nvSpPr>
        <p:spPr>
          <a:xfrm>
            <a:off x="483119" y="8854980"/>
            <a:ext cx="9280568" cy="8567219"/>
          </a:xfrm>
          <a:prstGeom prst="rect">
            <a:avLst/>
          </a:prstGeom>
        </p:spPr>
        <p:txBody>
          <a:bodyPr lIns="0" tIns="0" rIns="0" bIns="0"/>
          <a:lstStyle>
            <a:lvl1pPr marL="0" indent="0" algn="just">
              <a:lnSpc>
                <a:spcPts val="5364"/>
              </a:lnSpc>
              <a:spcBef>
                <a:spcPts val="0"/>
              </a:spcBef>
              <a:spcAft>
                <a:spcPts val="840"/>
              </a:spcAft>
              <a:buNone/>
              <a:defRPr sz="4472">
                <a:solidFill>
                  <a:srgbClr val="000000"/>
                </a:solidFill>
                <a:latin typeface="+mn-lt"/>
              </a:defRPr>
            </a:lvl1pPr>
            <a:lvl2pPr marL="311566" indent="0">
              <a:buNone/>
              <a:defRPr sz="1474"/>
            </a:lvl2pPr>
            <a:lvl3pPr marL="631908" indent="0">
              <a:buNone/>
              <a:defRPr sz="1474"/>
            </a:lvl3pPr>
            <a:lvl4pPr marL="943471" indent="0">
              <a:buNone/>
              <a:defRPr sz="1474"/>
            </a:lvl4pPr>
            <a:lvl5pPr marL="1266741" indent="0">
              <a:buNone/>
              <a:defRPr sz="1474"/>
            </a:lvl5pPr>
          </a:lstStyle>
          <a:p>
            <a:pPr lvl="0"/>
            <a:r>
              <a:rPr lang="en-US"/>
              <a:t>Click to add abstract text - justified</a:t>
            </a:r>
          </a:p>
        </p:txBody>
      </p:sp>
      <p:sp>
        <p:nvSpPr>
          <p:cNvPr id="47" name="Text Placeholder 33"/>
          <p:cNvSpPr>
            <a:spLocks noGrp="1"/>
          </p:cNvSpPr>
          <p:nvPr>
            <p:ph type="body" sz="quarter" idx="23" hasCustomPrompt="1"/>
          </p:nvPr>
        </p:nvSpPr>
        <p:spPr>
          <a:xfrm>
            <a:off x="483117" y="19851897"/>
            <a:ext cx="9264585" cy="20334783"/>
          </a:xfrm>
          <a:prstGeom prst="rect">
            <a:avLst/>
          </a:prstGeom>
        </p:spPr>
        <p:txBody>
          <a:bodyPr lIns="0" tIns="0" rIns="0" bIns="0"/>
          <a:lstStyle>
            <a:lvl1pPr marL="319370" indent="-319370">
              <a:lnSpc>
                <a:spcPct val="100000"/>
              </a:lnSpc>
              <a:spcBef>
                <a:spcPts val="1105"/>
              </a:spcBef>
              <a:defRPr sz="4472">
                <a:solidFill>
                  <a:srgbClr val="000000"/>
                </a:solidFill>
              </a:defRPr>
            </a:lvl1pPr>
            <a:lvl2pPr marL="714146" indent="-394777">
              <a:lnSpc>
                <a:spcPct val="100000"/>
              </a:lnSpc>
              <a:spcBef>
                <a:spcPts val="553"/>
              </a:spcBef>
              <a:defRPr sz="4472">
                <a:solidFill>
                  <a:srgbClr val="000000"/>
                </a:solidFill>
              </a:defRPr>
            </a:lvl2pPr>
            <a:lvl3pPr marL="1033516" indent="-319370">
              <a:lnSpc>
                <a:spcPct val="100000"/>
              </a:lnSpc>
              <a:spcBef>
                <a:spcPts val="553"/>
              </a:spcBef>
              <a:buClr>
                <a:srgbClr val="000000"/>
              </a:buClr>
              <a:defRPr sz="4472">
                <a:solidFill>
                  <a:srgbClr val="000000"/>
                </a:solidFill>
              </a:defRPr>
            </a:lvl3pPr>
            <a:lvl4pPr marL="1672256" indent="-448005">
              <a:lnSpc>
                <a:spcPct val="100000"/>
              </a:lnSpc>
              <a:spcBef>
                <a:spcPts val="553"/>
              </a:spcBef>
              <a:buClr>
                <a:srgbClr val="000000"/>
              </a:buClr>
              <a:defRPr sz="4472">
                <a:solidFill>
                  <a:srgbClr val="000000"/>
                </a:solidFill>
              </a:defRPr>
            </a:lvl4pPr>
            <a:lvl5pPr>
              <a:lnSpc>
                <a:spcPct val="90000"/>
              </a:lnSpc>
              <a:defRPr sz="1474"/>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1" name="Text Placeholder 15"/>
          <p:cNvSpPr>
            <a:spLocks noGrp="1"/>
          </p:cNvSpPr>
          <p:nvPr>
            <p:ph type="body" sz="quarter" idx="30" hasCustomPrompt="1"/>
          </p:nvPr>
        </p:nvSpPr>
        <p:spPr>
          <a:xfrm>
            <a:off x="20523793" y="37448400"/>
            <a:ext cx="7593044" cy="4053396"/>
          </a:xfrm>
          <a:prstGeom prst="rect">
            <a:avLst/>
          </a:prstGeom>
        </p:spPr>
        <p:txBody>
          <a:bodyPr lIns="0" tIns="0" rIns="0" bIns="0"/>
          <a:lstStyle>
            <a:lvl1pPr marL="210634" indent="-210634">
              <a:lnSpc>
                <a:spcPts val="3632"/>
              </a:lnSpc>
              <a:spcBef>
                <a:spcPts val="0"/>
              </a:spcBef>
              <a:buClr>
                <a:srgbClr val="000000"/>
              </a:buClr>
              <a:buFont typeface="+mj-lt"/>
              <a:buAutoNum type="arabicPeriod"/>
              <a:defRPr sz="3351" b="0">
                <a:solidFill>
                  <a:srgbClr val="000000"/>
                </a:solidFill>
              </a:defRPr>
            </a:lvl1pPr>
          </a:lstStyle>
          <a:p>
            <a:pPr lvl="0"/>
            <a:r>
              <a:rPr lang="en-US"/>
              <a:t>Click to edit references text styles</a:t>
            </a:r>
          </a:p>
          <a:p>
            <a:pPr lvl="0"/>
            <a:endParaRPr lang="en-US"/>
          </a:p>
        </p:txBody>
      </p:sp>
      <p:sp>
        <p:nvSpPr>
          <p:cNvPr id="52" name="Text Placeholder 32"/>
          <p:cNvSpPr>
            <a:spLocks noGrp="1"/>
          </p:cNvSpPr>
          <p:nvPr>
            <p:ph type="body" sz="quarter" idx="31" hasCustomPrompt="1"/>
          </p:nvPr>
        </p:nvSpPr>
        <p:spPr>
          <a:xfrm>
            <a:off x="10510387" y="28214583"/>
            <a:ext cx="9275648" cy="1358594"/>
          </a:xfrm>
          <a:prstGeom prst="rect">
            <a:avLst/>
          </a:prstGeom>
        </p:spPr>
        <p:txBody>
          <a:bodyPr lIns="0" tIns="0" rIns="0" bIns="0"/>
          <a:lstStyle>
            <a:lvl1pPr marL="0" indent="0">
              <a:buNone/>
              <a:defRPr sz="5031" b="1">
                <a:solidFill>
                  <a:schemeClr val="accent1"/>
                </a:solidFill>
                <a:latin typeface="+mn-lt"/>
              </a:defRPr>
            </a:lvl1pPr>
          </a:lstStyle>
          <a:p>
            <a:pPr lvl="0"/>
            <a:r>
              <a:rPr lang="en-US"/>
              <a:t>Click to edit figure title</a:t>
            </a:r>
          </a:p>
        </p:txBody>
      </p:sp>
      <p:sp>
        <p:nvSpPr>
          <p:cNvPr id="33" name="Text Box 3927">
            <a:extLst>
              <a:ext uri="{FF2B5EF4-FFF2-40B4-BE49-F238E27FC236}">
                <a16:creationId xmlns:a16="http://schemas.microsoft.com/office/drawing/2014/main" id="{4EF2995D-2B45-49E4-A750-C698CDFDC9EA}"/>
              </a:ext>
            </a:extLst>
          </p:cNvPr>
          <p:cNvSpPr txBox="1">
            <a:spLocks noChangeArrowheads="1"/>
          </p:cNvSpPr>
          <p:nvPr userDrawn="1"/>
        </p:nvSpPr>
        <p:spPr bwMode="auto">
          <a:xfrm>
            <a:off x="18571470" y="41960740"/>
            <a:ext cx="11199646" cy="453905"/>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noAutofit/>
          </a:bodyPr>
          <a:lstStyle>
            <a:lvl1pPr defTabSz="3332163">
              <a:defRPr>
                <a:solidFill>
                  <a:schemeClr val="tx1"/>
                </a:solidFill>
                <a:latin typeface="Arial" pitchFamily="34" charset="0"/>
                <a:cs typeface="Arial" pitchFamily="34" charset="0"/>
              </a:defRPr>
            </a:lvl1pPr>
            <a:lvl2pPr marL="485775" defTabSz="3332163">
              <a:defRPr>
                <a:solidFill>
                  <a:schemeClr val="tx1"/>
                </a:solidFill>
                <a:latin typeface="Arial" pitchFamily="34" charset="0"/>
                <a:cs typeface="Arial" pitchFamily="34" charset="0"/>
              </a:defRPr>
            </a:lvl2pPr>
            <a:lvl3pPr marL="973138" defTabSz="3332163">
              <a:defRPr>
                <a:solidFill>
                  <a:schemeClr val="tx1"/>
                </a:solidFill>
                <a:latin typeface="Arial" pitchFamily="34" charset="0"/>
                <a:cs typeface="Arial" pitchFamily="34" charset="0"/>
              </a:defRPr>
            </a:lvl3pPr>
            <a:lvl4pPr marL="1457325" defTabSz="3332163">
              <a:defRPr>
                <a:solidFill>
                  <a:schemeClr val="tx1"/>
                </a:solidFill>
                <a:latin typeface="Arial" pitchFamily="34" charset="0"/>
                <a:cs typeface="Arial" pitchFamily="34" charset="0"/>
              </a:defRPr>
            </a:lvl4pPr>
            <a:lvl5pPr marL="1943100" defTabSz="3332163">
              <a:defRPr>
                <a:solidFill>
                  <a:schemeClr val="tx1"/>
                </a:solidFill>
                <a:latin typeface="Arial" pitchFamily="34" charset="0"/>
                <a:cs typeface="Arial" pitchFamily="34" charset="0"/>
              </a:defRPr>
            </a:lvl5pPr>
            <a:lvl6pPr marL="2400300" defTabSz="3332163" fontAlgn="base">
              <a:spcBef>
                <a:spcPct val="0"/>
              </a:spcBef>
              <a:spcAft>
                <a:spcPct val="0"/>
              </a:spcAft>
              <a:defRPr>
                <a:solidFill>
                  <a:schemeClr val="tx1"/>
                </a:solidFill>
                <a:latin typeface="Arial" pitchFamily="34" charset="0"/>
                <a:cs typeface="Arial" pitchFamily="34" charset="0"/>
              </a:defRPr>
            </a:lvl6pPr>
            <a:lvl7pPr marL="2857500" defTabSz="3332163" fontAlgn="base">
              <a:spcBef>
                <a:spcPct val="0"/>
              </a:spcBef>
              <a:spcAft>
                <a:spcPct val="0"/>
              </a:spcAft>
              <a:defRPr>
                <a:solidFill>
                  <a:schemeClr val="tx1"/>
                </a:solidFill>
                <a:latin typeface="Arial" pitchFamily="34" charset="0"/>
                <a:cs typeface="Arial" pitchFamily="34" charset="0"/>
              </a:defRPr>
            </a:lvl7pPr>
            <a:lvl8pPr marL="3314700" defTabSz="3332163" fontAlgn="base">
              <a:spcBef>
                <a:spcPct val="0"/>
              </a:spcBef>
              <a:spcAft>
                <a:spcPct val="0"/>
              </a:spcAft>
              <a:defRPr>
                <a:solidFill>
                  <a:schemeClr val="tx1"/>
                </a:solidFill>
                <a:latin typeface="Arial" pitchFamily="34" charset="0"/>
                <a:cs typeface="Arial" pitchFamily="34" charset="0"/>
              </a:defRPr>
            </a:lvl8pPr>
            <a:lvl9pPr marL="3771900" defTabSz="3332163" fontAlgn="base">
              <a:spcBef>
                <a:spcPct val="0"/>
              </a:spcBef>
              <a:spcAft>
                <a:spcPct val="0"/>
              </a:spcAft>
              <a:defRPr>
                <a:solidFill>
                  <a:schemeClr val="tx1"/>
                </a:solidFill>
                <a:latin typeface="Arial" pitchFamily="34" charset="0"/>
                <a:cs typeface="Arial" pitchFamily="34" charset="0"/>
              </a:defRPr>
            </a:lvl9pPr>
          </a:lstStyle>
          <a:p>
            <a:pPr algn="r">
              <a:spcBef>
                <a:spcPct val="50000"/>
              </a:spcBef>
              <a:defRPr/>
            </a:pPr>
            <a:r>
              <a:rPr lang="en-US" sz="2793">
                <a:solidFill>
                  <a:srgbClr val="000000"/>
                </a:solidFill>
              </a:rPr>
              <a:t>Copyright © 2022 Merck &amp; Co., Inc., Rahway, NJ, USA and its affiliates. All rights reserved.</a:t>
            </a:r>
          </a:p>
        </p:txBody>
      </p:sp>
      <p:sp>
        <p:nvSpPr>
          <p:cNvPr id="6" name="Content Placeholder 5">
            <a:extLst>
              <a:ext uri="{FF2B5EF4-FFF2-40B4-BE49-F238E27FC236}">
                <a16:creationId xmlns:a16="http://schemas.microsoft.com/office/drawing/2014/main" id="{12C44AC7-48BC-4CA8-ABD5-5BC84022B1FB}"/>
              </a:ext>
            </a:extLst>
          </p:cNvPr>
          <p:cNvSpPr>
            <a:spLocks noGrp="1"/>
          </p:cNvSpPr>
          <p:nvPr>
            <p:ph sz="quarter" idx="33" hasCustomPrompt="1"/>
          </p:nvPr>
        </p:nvSpPr>
        <p:spPr>
          <a:xfrm>
            <a:off x="483117" y="41823881"/>
            <a:ext cx="8541887" cy="590762"/>
          </a:xfrm>
          <a:prstGeom prst="rect">
            <a:avLst/>
          </a:prstGeom>
        </p:spPr>
        <p:txBody>
          <a:bodyPr lIns="0" tIns="0" rIns="0" bIns="0"/>
          <a:lstStyle>
            <a:lvl1pPr marL="0" indent="0">
              <a:buFontTx/>
              <a:buNone/>
              <a:defRPr sz="2793">
                <a:solidFill>
                  <a:schemeClr val="accent1"/>
                </a:solidFill>
                <a:latin typeface="Invention" panose="020B0503020008020204" pitchFamily="34" charset="0"/>
              </a:defRPr>
            </a:lvl1pPr>
          </a:lstStyle>
          <a:p>
            <a:pPr lvl="0"/>
            <a:r>
              <a:rPr lang="en-US"/>
              <a:t>Add meeting name; location; date.</a:t>
            </a:r>
          </a:p>
        </p:txBody>
      </p:sp>
      <p:sp>
        <p:nvSpPr>
          <p:cNvPr id="5" name="Picture Placeholder 4">
            <a:extLst>
              <a:ext uri="{FF2B5EF4-FFF2-40B4-BE49-F238E27FC236}">
                <a16:creationId xmlns:a16="http://schemas.microsoft.com/office/drawing/2014/main" id="{F4024C0C-C9B4-4290-982B-B71082B697A1}"/>
              </a:ext>
            </a:extLst>
          </p:cNvPr>
          <p:cNvSpPr>
            <a:spLocks noGrp="1"/>
          </p:cNvSpPr>
          <p:nvPr>
            <p:ph type="pic" sz="quarter" idx="34" hasCustomPrompt="1"/>
          </p:nvPr>
        </p:nvSpPr>
        <p:spPr>
          <a:xfrm>
            <a:off x="10510388" y="29850954"/>
            <a:ext cx="9291634" cy="11522338"/>
          </a:xfrm>
          <a:prstGeom prst="rect">
            <a:avLst/>
          </a:prstGeom>
        </p:spPr>
        <p:txBody>
          <a:bodyPr/>
          <a:lstStyle>
            <a:lvl1pPr marL="0" indent="0">
              <a:buNone/>
              <a:defRPr sz="3913">
                <a:solidFill>
                  <a:srgbClr val="000000"/>
                </a:solidFill>
                <a:latin typeface="+mn-lt"/>
              </a:defRPr>
            </a:lvl1pPr>
          </a:lstStyle>
          <a:p>
            <a:r>
              <a:rPr lang="en-US"/>
              <a:t>Insert graph</a:t>
            </a:r>
          </a:p>
        </p:txBody>
      </p:sp>
      <p:sp>
        <p:nvSpPr>
          <p:cNvPr id="27" name="Text Placeholder 32">
            <a:extLst>
              <a:ext uri="{FF2B5EF4-FFF2-40B4-BE49-F238E27FC236}">
                <a16:creationId xmlns:a16="http://schemas.microsoft.com/office/drawing/2014/main" id="{9CE4BA20-E306-4E57-8A41-9951A764EFA5}"/>
              </a:ext>
            </a:extLst>
          </p:cNvPr>
          <p:cNvSpPr>
            <a:spLocks noGrp="1"/>
          </p:cNvSpPr>
          <p:nvPr>
            <p:ph type="body" sz="quarter" idx="36" hasCustomPrompt="1"/>
          </p:nvPr>
        </p:nvSpPr>
        <p:spPr>
          <a:xfrm>
            <a:off x="10481647" y="9818740"/>
            <a:ext cx="9311922" cy="1358594"/>
          </a:xfrm>
          <a:prstGeom prst="rect">
            <a:avLst/>
          </a:prstGeom>
        </p:spPr>
        <p:txBody>
          <a:bodyPr lIns="0" tIns="0" rIns="0" bIns="0"/>
          <a:lstStyle>
            <a:lvl1pPr marL="0" indent="0">
              <a:buNone/>
              <a:defRPr sz="5031" b="1">
                <a:solidFill>
                  <a:schemeClr val="accent1"/>
                </a:solidFill>
                <a:latin typeface="+mn-lt"/>
              </a:defRPr>
            </a:lvl1pPr>
          </a:lstStyle>
          <a:p>
            <a:pPr lvl="0"/>
            <a:r>
              <a:rPr lang="en-US"/>
              <a:t>Click to edit table title</a:t>
            </a:r>
          </a:p>
        </p:txBody>
      </p:sp>
      <p:sp>
        <p:nvSpPr>
          <p:cNvPr id="26" name="Text Placeholder 32">
            <a:extLst>
              <a:ext uri="{FF2B5EF4-FFF2-40B4-BE49-F238E27FC236}">
                <a16:creationId xmlns:a16="http://schemas.microsoft.com/office/drawing/2014/main" id="{1BDE2899-25BD-4336-8D87-CFE0F3D92694}"/>
              </a:ext>
            </a:extLst>
          </p:cNvPr>
          <p:cNvSpPr>
            <a:spLocks noGrp="1"/>
          </p:cNvSpPr>
          <p:nvPr>
            <p:ph type="body" sz="quarter" idx="38" hasCustomPrompt="1"/>
          </p:nvPr>
        </p:nvSpPr>
        <p:spPr>
          <a:xfrm>
            <a:off x="20523792" y="7924278"/>
            <a:ext cx="9247323" cy="1358594"/>
          </a:xfrm>
          <a:prstGeom prst="rect">
            <a:avLst/>
          </a:prstGeom>
        </p:spPr>
        <p:txBody>
          <a:bodyPr lIns="0" tIns="0" rIns="0" bIns="0"/>
          <a:lstStyle>
            <a:lvl1pPr marL="0" indent="0">
              <a:buNone/>
              <a:defRPr sz="5031" b="1">
                <a:solidFill>
                  <a:schemeClr val="accent1"/>
                </a:solidFill>
                <a:latin typeface="+mn-lt"/>
              </a:defRPr>
            </a:lvl1pPr>
          </a:lstStyle>
          <a:p>
            <a:pPr lvl="0"/>
            <a:r>
              <a:rPr lang="en-US"/>
              <a:t>Click to edit table title</a:t>
            </a:r>
          </a:p>
        </p:txBody>
      </p:sp>
      <p:sp>
        <p:nvSpPr>
          <p:cNvPr id="31" name="Text Placeholder 33">
            <a:extLst>
              <a:ext uri="{FF2B5EF4-FFF2-40B4-BE49-F238E27FC236}">
                <a16:creationId xmlns:a16="http://schemas.microsoft.com/office/drawing/2014/main" id="{CA7BA3F5-5B2C-4402-A1DB-FEB7A55B663E}"/>
              </a:ext>
            </a:extLst>
          </p:cNvPr>
          <p:cNvSpPr>
            <a:spLocks noGrp="1"/>
          </p:cNvSpPr>
          <p:nvPr>
            <p:ph type="body" sz="quarter" idx="42" hasCustomPrompt="1"/>
          </p:nvPr>
        </p:nvSpPr>
        <p:spPr>
          <a:xfrm>
            <a:off x="20537656" y="29234170"/>
            <a:ext cx="9264585" cy="7675732"/>
          </a:xfrm>
          <a:prstGeom prst="rect">
            <a:avLst/>
          </a:prstGeom>
        </p:spPr>
        <p:txBody>
          <a:bodyPr lIns="0" tIns="0" rIns="0" bIns="0"/>
          <a:lstStyle>
            <a:lvl1pPr marL="319370" indent="-319370">
              <a:lnSpc>
                <a:spcPct val="100000"/>
              </a:lnSpc>
              <a:spcBef>
                <a:spcPts val="1105"/>
              </a:spcBef>
              <a:defRPr sz="4472">
                <a:solidFill>
                  <a:srgbClr val="000000"/>
                </a:solidFill>
                <a:latin typeface="+mn-lt"/>
              </a:defRPr>
            </a:lvl1pPr>
            <a:lvl2pPr marL="714146" indent="-394777">
              <a:lnSpc>
                <a:spcPct val="100000"/>
              </a:lnSpc>
              <a:spcBef>
                <a:spcPts val="553"/>
              </a:spcBef>
              <a:defRPr sz="4472">
                <a:solidFill>
                  <a:srgbClr val="000000"/>
                </a:solidFill>
                <a:latin typeface="+mn-lt"/>
              </a:defRPr>
            </a:lvl2pPr>
            <a:lvl3pPr marL="1033516" indent="-319370">
              <a:lnSpc>
                <a:spcPct val="100000"/>
              </a:lnSpc>
              <a:spcBef>
                <a:spcPts val="553"/>
              </a:spcBef>
              <a:buClr>
                <a:srgbClr val="000000"/>
              </a:buClr>
              <a:defRPr sz="4472">
                <a:solidFill>
                  <a:srgbClr val="000000"/>
                </a:solidFill>
                <a:latin typeface="+mn-lt"/>
              </a:defRPr>
            </a:lvl3pPr>
            <a:lvl4pPr marL="1672256" indent="-448005">
              <a:lnSpc>
                <a:spcPct val="100000"/>
              </a:lnSpc>
              <a:spcBef>
                <a:spcPts val="553"/>
              </a:spcBef>
              <a:buClr>
                <a:srgbClr val="000000"/>
              </a:buClr>
              <a:defRPr sz="4472">
                <a:solidFill>
                  <a:srgbClr val="000000"/>
                </a:solidFill>
                <a:latin typeface="+mn-lt"/>
              </a:defRPr>
            </a:lvl4pPr>
            <a:lvl5pPr>
              <a:lnSpc>
                <a:spcPct val="90000"/>
              </a:lnSpc>
              <a:defRPr sz="1474"/>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32" name="Text Placeholder 33">
            <a:extLst>
              <a:ext uri="{FF2B5EF4-FFF2-40B4-BE49-F238E27FC236}">
                <a16:creationId xmlns:a16="http://schemas.microsoft.com/office/drawing/2014/main" id="{02AB035D-C668-443A-8900-FBE9823AD0EC}"/>
              </a:ext>
            </a:extLst>
          </p:cNvPr>
          <p:cNvSpPr>
            <a:spLocks noGrp="1"/>
          </p:cNvSpPr>
          <p:nvPr>
            <p:ph type="body" sz="quarter" idx="43" hasCustomPrompt="1"/>
          </p:nvPr>
        </p:nvSpPr>
        <p:spPr>
          <a:xfrm>
            <a:off x="20537656" y="9509780"/>
            <a:ext cx="9264585" cy="17061661"/>
          </a:xfrm>
          <a:prstGeom prst="rect">
            <a:avLst/>
          </a:prstGeom>
        </p:spPr>
        <p:txBody>
          <a:bodyPr lIns="0" tIns="0" rIns="0" bIns="0"/>
          <a:lstStyle>
            <a:lvl1pPr marL="319370" indent="-319370">
              <a:lnSpc>
                <a:spcPct val="100000"/>
              </a:lnSpc>
              <a:spcBef>
                <a:spcPts val="1105"/>
              </a:spcBef>
              <a:defRPr sz="4472">
                <a:solidFill>
                  <a:srgbClr val="000000"/>
                </a:solidFill>
                <a:latin typeface="+mn-lt"/>
              </a:defRPr>
            </a:lvl1pPr>
            <a:lvl2pPr marL="714146" indent="-394777">
              <a:lnSpc>
                <a:spcPct val="100000"/>
              </a:lnSpc>
              <a:spcBef>
                <a:spcPts val="553"/>
              </a:spcBef>
              <a:defRPr sz="4472">
                <a:solidFill>
                  <a:srgbClr val="000000"/>
                </a:solidFill>
                <a:latin typeface="+mn-lt"/>
              </a:defRPr>
            </a:lvl2pPr>
            <a:lvl3pPr marL="1033516" indent="-319370">
              <a:lnSpc>
                <a:spcPct val="100000"/>
              </a:lnSpc>
              <a:spcBef>
                <a:spcPts val="553"/>
              </a:spcBef>
              <a:buClr>
                <a:srgbClr val="000000"/>
              </a:buClr>
              <a:defRPr sz="4472">
                <a:solidFill>
                  <a:srgbClr val="000000"/>
                </a:solidFill>
                <a:latin typeface="+mn-lt"/>
              </a:defRPr>
            </a:lvl3pPr>
            <a:lvl4pPr marL="1672256" indent="-448005">
              <a:lnSpc>
                <a:spcPct val="100000"/>
              </a:lnSpc>
              <a:spcBef>
                <a:spcPts val="553"/>
              </a:spcBef>
              <a:buClr>
                <a:srgbClr val="000000"/>
              </a:buClr>
              <a:defRPr sz="4472">
                <a:solidFill>
                  <a:srgbClr val="000000"/>
                </a:solidFill>
                <a:latin typeface="+mn-lt"/>
              </a:defRPr>
            </a:lvl4pPr>
            <a:lvl5pPr>
              <a:lnSpc>
                <a:spcPct val="90000"/>
              </a:lnSpc>
              <a:defRPr sz="1474"/>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34" name="Text Placeholder 33">
            <a:extLst>
              <a:ext uri="{FF2B5EF4-FFF2-40B4-BE49-F238E27FC236}">
                <a16:creationId xmlns:a16="http://schemas.microsoft.com/office/drawing/2014/main" id="{34D17DBF-2642-4FE9-A49F-3C10F0DE2CE6}"/>
              </a:ext>
            </a:extLst>
          </p:cNvPr>
          <p:cNvSpPr>
            <a:spLocks noGrp="1"/>
          </p:cNvSpPr>
          <p:nvPr>
            <p:ph type="body" sz="quarter" idx="44" hasCustomPrompt="1"/>
          </p:nvPr>
        </p:nvSpPr>
        <p:spPr>
          <a:xfrm>
            <a:off x="10495510" y="11404241"/>
            <a:ext cx="9264585" cy="15551201"/>
          </a:xfrm>
          <a:prstGeom prst="rect">
            <a:avLst/>
          </a:prstGeom>
        </p:spPr>
        <p:txBody>
          <a:bodyPr lIns="0" tIns="0" rIns="0" bIns="0"/>
          <a:lstStyle>
            <a:lvl1pPr marL="319370" indent="-319370">
              <a:lnSpc>
                <a:spcPct val="100000"/>
              </a:lnSpc>
              <a:spcBef>
                <a:spcPts val="1105"/>
              </a:spcBef>
              <a:defRPr sz="4472">
                <a:solidFill>
                  <a:srgbClr val="000000"/>
                </a:solidFill>
                <a:latin typeface="+mn-lt"/>
              </a:defRPr>
            </a:lvl1pPr>
            <a:lvl2pPr marL="714146" indent="-394777">
              <a:lnSpc>
                <a:spcPct val="100000"/>
              </a:lnSpc>
              <a:spcBef>
                <a:spcPts val="553"/>
              </a:spcBef>
              <a:defRPr sz="4472">
                <a:solidFill>
                  <a:srgbClr val="000000"/>
                </a:solidFill>
                <a:latin typeface="+mn-lt"/>
              </a:defRPr>
            </a:lvl2pPr>
            <a:lvl3pPr marL="1033516" indent="-319370">
              <a:lnSpc>
                <a:spcPct val="100000"/>
              </a:lnSpc>
              <a:spcBef>
                <a:spcPts val="553"/>
              </a:spcBef>
              <a:buClr>
                <a:srgbClr val="000000"/>
              </a:buClr>
              <a:defRPr sz="4472">
                <a:solidFill>
                  <a:srgbClr val="000000"/>
                </a:solidFill>
                <a:latin typeface="+mn-lt"/>
              </a:defRPr>
            </a:lvl3pPr>
            <a:lvl4pPr marL="1672256" indent="-448005">
              <a:lnSpc>
                <a:spcPct val="100000"/>
              </a:lnSpc>
              <a:spcBef>
                <a:spcPts val="553"/>
              </a:spcBef>
              <a:buClr>
                <a:srgbClr val="000000"/>
              </a:buClr>
              <a:defRPr sz="4472">
                <a:solidFill>
                  <a:srgbClr val="000000"/>
                </a:solidFill>
                <a:latin typeface="+mn-lt"/>
              </a:defRPr>
            </a:lvl4pPr>
            <a:lvl5pPr>
              <a:lnSpc>
                <a:spcPct val="90000"/>
              </a:lnSpc>
              <a:defRPr sz="1474"/>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3" name="Text Placeholder 2">
            <a:extLst>
              <a:ext uri="{FF2B5EF4-FFF2-40B4-BE49-F238E27FC236}">
                <a16:creationId xmlns:a16="http://schemas.microsoft.com/office/drawing/2014/main" id="{82E83A8B-00C2-4611-A305-29D1E613271F}"/>
              </a:ext>
            </a:extLst>
          </p:cNvPr>
          <p:cNvSpPr>
            <a:spLocks noGrp="1"/>
          </p:cNvSpPr>
          <p:nvPr>
            <p:ph type="body" sz="quarter" idx="45" hasCustomPrompt="1"/>
          </p:nvPr>
        </p:nvSpPr>
        <p:spPr>
          <a:xfrm>
            <a:off x="17717768" y="5026980"/>
            <a:ext cx="12084396" cy="1171588"/>
          </a:xfrm>
          <a:prstGeom prst="rect">
            <a:avLst/>
          </a:prstGeom>
        </p:spPr>
        <p:txBody>
          <a:bodyPr lIns="0" tIns="0" rIns="0" bIns="0" anchor="b" anchorCtr="0"/>
          <a:lstStyle>
            <a:lvl1pPr marL="0" indent="0">
              <a:spcBef>
                <a:spcPts val="0"/>
              </a:spcBef>
              <a:buNone/>
              <a:defRPr sz="6147">
                <a:solidFill>
                  <a:schemeClr val="bg1"/>
                </a:solidFill>
                <a:latin typeface="Invention" panose="020B0503020008020204" pitchFamily="34" charset="0"/>
              </a:defRPr>
            </a:lvl1pPr>
            <a:lvl2pPr marL="311566" indent="0">
              <a:buNone/>
              <a:defRPr/>
            </a:lvl2pPr>
          </a:lstStyle>
          <a:p>
            <a:pPr lvl="0"/>
            <a:r>
              <a:rPr lang="en-US"/>
              <a:t>Click to add affiliations</a:t>
            </a:r>
          </a:p>
        </p:txBody>
      </p:sp>
      <p:sp>
        <p:nvSpPr>
          <p:cNvPr id="37" name="Text Placeholder 31">
            <a:extLst>
              <a:ext uri="{FF2B5EF4-FFF2-40B4-BE49-F238E27FC236}">
                <a16:creationId xmlns:a16="http://schemas.microsoft.com/office/drawing/2014/main" id="{CDA7669F-A331-433F-A5EF-FD73CBCE9091}"/>
              </a:ext>
            </a:extLst>
          </p:cNvPr>
          <p:cNvSpPr>
            <a:spLocks noGrp="1"/>
          </p:cNvSpPr>
          <p:nvPr>
            <p:ph type="body" sz="quarter" idx="48" hasCustomPrompt="1"/>
          </p:nvPr>
        </p:nvSpPr>
        <p:spPr>
          <a:xfrm>
            <a:off x="484520" y="17947253"/>
            <a:ext cx="9291634" cy="1379588"/>
          </a:xfrm>
          <a:prstGeom prst="rect">
            <a:avLst/>
          </a:prstGeom>
          <a:solidFill>
            <a:schemeClr val="accent1"/>
          </a:solidFill>
          <a:ln>
            <a:noFill/>
          </a:ln>
        </p:spPr>
        <p:txBody>
          <a:bodyPr lIns="182880" tIns="91440" rIns="0" bIns="0" anchor="t" anchorCtr="0"/>
          <a:lstStyle>
            <a:lvl1pPr marL="0" indent="0" algn="l">
              <a:spcBef>
                <a:spcPts val="0"/>
              </a:spcBef>
              <a:buNone/>
              <a:defRPr sz="6147" b="1" baseline="0">
                <a:solidFill>
                  <a:schemeClr val="bg1"/>
                </a:solidFill>
                <a:latin typeface="+mn-lt"/>
              </a:defRPr>
            </a:lvl1pPr>
            <a:lvl2pPr marL="311566" indent="0" algn="ctr">
              <a:buNone/>
              <a:defRPr/>
            </a:lvl2pPr>
            <a:lvl3pPr marL="631908" indent="0" algn="ctr">
              <a:buNone/>
              <a:defRPr/>
            </a:lvl3pPr>
            <a:lvl4pPr marL="943471" indent="0" algn="ctr">
              <a:buNone/>
              <a:defRPr/>
            </a:lvl4pPr>
            <a:lvl5pPr marL="1266741" indent="0" algn="ctr">
              <a:buNone/>
              <a:defRPr/>
            </a:lvl5pPr>
          </a:lstStyle>
          <a:p>
            <a:pPr lvl="0"/>
            <a:r>
              <a:rPr lang="en-US"/>
              <a:t>Click to edit main heading</a:t>
            </a:r>
          </a:p>
        </p:txBody>
      </p:sp>
      <p:sp>
        <p:nvSpPr>
          <p:cNvPr id="38" name="Text Placeholder 31">
            <a:extLst>
              <a:ext uri="{FF2B5EF4-FFF2-40B4-BE49-F238E27FC236}">
                <a16:creationId xmlns:a16="http://schemas.microsoft.com/office/drawing/2014/main" id="{6B97AE2A-CF24-4F22-8208-CBDDD535C65D}"/>
              </a:ext>
            </a:extLst>
          </p:cNvPr>
          <p:cNvSpPr>
            <a:spLocks noGrp="1"/>
          </p:cNvSpPr>
          <p:nvPr>
            <p:ph type="body" sz="quarter" idx="49" hasCustomPrompt="1"/>
          </p:nvPr>
        </p:nvSpPr>
        <p:spPr>
          <a:xfrm>
            <a:off x="10510388" y="7977124"/>
            <a:ext cx="9291634" cy="1379588"/>
          </a:xfrm>
          <a:prstGeom prst="rect">
            <a:avLst/>
          </a:prstGeom>
          <a:solidFill>
            <a:schemeClr val="accent1"/>
          </a:solidFill>
          <a:ln>
            <a:noFill/>
          </a:ln>
        </p:spPr>
        <p:txBody>
          <a:bodyPr lIns="182880" tIns="91440" rIns="0" bIns="0" anchor="t" anchorCtr="0"/>
          <a:lstStyle>
            <a:lvl1pPr marL="0" indent="0" algn="l">
              <a:spcBef>
                <a:spcPts val="0"/>
              </a:spcBef>
              <a:buNone/>
              <a:defRPr sz="6147" b="1" baseline="0">
                <a:solidFill>
                  <a:schemeClr val="bg1"/>
                </a:solidFill>
                <a:latin typeface="+mn-lt"/>
              </a:defRPr>
            </a:lvl1pPr>
            <a:lvl2pPr marL="311566" indent="0" algn="ctr">
              <a:buNone/>
              <a:defRPr/>
            </a:lvl2pPr>
            <a:lvl3pPr marL="631908" indent="0" algn="ctr">
              <a:buNone/>
              <a:defRPr/>
            </a:lvl3pPr>
            <a:lvl4pPr marL="943471" indent="0" algn="ctr">
              <a:buNone/>
              <a:defRPr/>
            </a:lvl4pPr>
            <a:lvl5pPr marL="1266741" indent="0" algn="ctr">
              <a:buNone/>
              <a:defRPr/>
            </a:lvl5pPr>
          </a:lstStyle>
          <a:p>
            <a:pPr lvl="0"/>
            <a:r>
              <a:rPr lang="en-US"/>
              <a:t>Click to edit main heading</a:t>
            </a:r>
          </a:p>
        </p:txBody>
      </p:sp>
      <p:sp>
        <p:nvSpPr>
          <p:cNvPr id="40" name="Text Placeholder 31">
            <a:extLst>
              <a:ext uri="{FF2B5EF4-FFF2-40B4-BE49-F238E27FC236}">
                <a16:creationId xmlns:a16="http://schemas.microsoft.com/office/drawing/2014/main" id="{5E7FAC09-577D-4C2A-B938-F7F7C2E7FB18}"/>
              </a:ext>
            </a:extLst>
          </p:cNvPr>
          <p:cNvSpPr>
            <a:spLocks noGrp="1"/>
          </p:cNvSpPr>
          <p:nvPr>
            <p:ph type="body" sz="quarter" idx="50" hasCustomPrompt="1"/>
          </p:nvPr>
        </p:nvSpPr>
        <p:spPr>
          <a:xfrm>
            <a:off x="20537658" y="27121918"/>
            <a:ext cx="9291634" cy="1379588"/>
          </a:xfrm>
          <a:prstGeom prst="rect">
            <a:avLst/>
          </a:prstGeom>
          <a:solidFill>
            <a:schemeClr val="accent1"/>
          </a:solidFill>
          <a:ln>
            <a:noFill/>
          </a:ln>
        </p:spPr>
        <p:txBody>
          <a:bodyPr lIns="182880" tIns="91440" rIns="0" bIns="0" anchor="t" anchorCtr="0"/>
          <a:lstStyle>
            <a:lvl1pPr marL="0" indent="0" algn="l">
              <a:spcBef>
                <a:spcPts val="0"/>
              </a:spcBef>
              <a:buNone/>
              <a:defRPr sz="6147" b="1" baseline="0">
                <a:solidFill>
                  <a:schemeClr val="bg1"/>
                </a:solidFill>
                <a:latin typeface="+mn-lt"/>
              </a:defRPr>
            </a:lvl1pPr>
            <a:lvl2pPr marL="311566" indent="0" algn="ctr">
              <a:buNone/>
              <a:defRPr/>
            </a:lvl2pPr>
            <a:lvl3pPr marL="631908" indent="0" algn="ctr">
              <a:buNone/>
              <a:defRPr/>
            </a:lvl3pPr>
            <a:lvl4pPr marL="943471" indent="0" algn="ctr">
              <a:buNone/>
              <a:defRPr/>
            </a:lvl4pPr>
            <a:lvl5pPr marL="1266741" indent="0" algn="ctr">
              <a:buNone/>
              <a:defRPr/>
            </a:lvl5pPr>
          </a:lstStyle>
          <a:p>
            <a:pPr lvl="0"/>
            <a:r>
              <a:rPr lang="en-US"/>
              <a:t>Click to edit main heading</a:t>
            </a:r>
          </a:p>
        </p:txBody>
      </p:sp>
      <p:sp>
        <p:nvSpPr>
          <p:cNvPr id="4" name="Text Placeholder 3">
            <a:extLst>
              <a:ext uri="{FF2B5EF4-FFF2-40B4-BE49-F238E27FC236}">
                <a16:creationId xmlns:a16="http://schemas.microsoft.com/office/drawing/2014/main" id="{E7BB4217-5656-4D70-A679-6642EA2DDAAC}"/>
              </a:ext>
            </a:extLst>
          </p:cNvPr>
          <p:cNvSpPr>
            <a:spLocks noGrp="1"/>
          </p:cNvSpPr>
          <p:nvPr>
            <p:ph type="body" sz="quarter" idx="51" hasCustomPrompt="1"/>
          </p:nvPr>
        </p:nvSpPr>
        <p:spPr>
          <a:xfrm>
            <a:off x="28453143" y="41023899"/>
            <a:ext cx="1376146" cy="450590"/>
          </a:xfrm>
          <a:prstGeom prst="rect">
            <a:avLst/>
          </a:prstGeom>
        </p:spPr>
        <p:txBody>
          <a:bodyPr lIns="0" tIns="0" rIns="0" bIns="0"/>
          <a:lstStyle>
            <a:lvl1pPr marL="0" indent="0" algn="ctr">
              <a:buFontTx/>
              <a:buNone/>
              <a:defRPr sz="2935">
                <a:latin typeface="Arial Narrow" panose="020B0606020202030204" pitchFamily="34" charset="0"/>
              </a:defRPr>
            </a:lvl1pPr>
          </a:lstStyle>
          <a:p>
            <a:pPr lvl="0"/>
            <a:r>
              <a:rPr lang="en-US"/>
              <a:t>URL</a:t>
            </a:r>
          </a:p>
        </p:txBody>
      </p:sp>
    </p:spTree>
    <p:extLst>
      <p:ext uri="{BB962C8B-B14F-4D97-AF65-F5344CB8AC3E}">
        <p14:creationId xmlns:p14="http://schemas.microsoft.com/office/powerpoint/2010/main" val="72830337"/>
      </p:ext>
    </p:extLst>
  </p:cSld>
  <p:clrMapOvr>
    <a:masterClrMapping/>
  </p:clrMapOvr>
  <p:extLst>
    <p:ext uri="{DCECCB84-F9BA-43D5-87BE-67443E8EF086}">
      <p15:sldGuideLst xmlns:p15="http://schemas.microsoft.com/office/powerpoint/2012/main">
        <p15:guide id="1" orient="horz" pos="13471" userDrawn="1">
          <p15:clr>
            <a:srgbClr val="FBAE40"/>
          </p15:clr>
        </p15:guide>
        <p15:guide id="2" pos="6603" userDrawn="1">
          <p15:clr>
            <a:srgbClr val="FBAE40"/>
          </p15:clr>
        </p15:guide>
        <p15:guide id="3" orient="horz" pos="4392" userDrawn="1">
          <p15:clr>
            <a:srgbClr val="FBAE40"/>
          </p15:clr>
        </p15:guide>
        <p15:guide id="4" orient="horz" pos="3904" userDrawn="1">
          <p15:clr>
            <a:srgbClr val="FBAE40"/>
          </p15:clr>
        </p15:guide>
        <p15:guide id="5" pos="6140" userDrawn="1">
          <p15:clr>
            <a:srgbClr val="FBAE40"/>
          </p15:clr>
        </p15:guide>
        <p15:guide id="6" pos="12468" userDrawn="1">
          <p15:clr>
            <a:srgbClr val="FBAE40"/>
          </p15:clr>
        </p15:guide>
        <p15:guide id="7" pos="12931"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2" y="3"/>
            <a:ext cx="30275213" cy="4669968"/>
          </a:xfrm>
          <a:prstGeom prst="rect">
            <a:avLst/>
          </a:prstGeom>
          <a:solidFill>
            <a:schemeClr val="accent1"/>
          </a:solidFill>
          <a:ln>
            <a:noFill/>
          </a:ln>
        </p:spPr>
        <p:txBody>
          <a:bodyPr/>
          <a:lstStyle/>
          <a:p>
            <a:pPr defTabSz="3754876"/>
            <a:endParaRPr lang="en-US" sz="8108"/>
          </a:p>
        </p:txBody>
      </p:sp>
      <p:sp>
        <p:nvSpPr>
          <p:cNvPr id="3" name="Rectangle 2">
            <a:extLst>
              <a:ext uri="{FF2B5EF4-FFF2-40B4-BE49-F238E27FC236}">
                <a16:creationId xmlns:a16="http://schemas.microsoft.com/office/drawing/2014/main" id="{C807FED8-6EFD-4A60-97AB-FDECAC24389C}"/>
              </a:ext>
            </a:extLst>
          </p:cNvPr>
          <p:cNvSpPr>
            <a:spLocks noChangeArrowheads="1"/>
          </p:cNvSpPr>
          <p:nvPr userDrawn="1"/>
        </p:nvSpPr>
        <p:spPr bwMode="auto">
          <a:xfrm>
            <a:off x="2" y="0"/>
            <a:ext cx="30275213" cy="42767250"/>
          </a:xfrm>
          <a:prstGeom prst="rect">
            <a:avLst/>
          </a:prstGeom>
          <a:noFill/>
          <a:ln w="6350">
            <a:solidFill>
              <a:srgbClr val="0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8108"/>
          </a:p>
        </p:txBody>
      </p:sp>
    </p:spTree>
  </p:cSld>
  <p:clrMap bg1="lt1" tx1="dk1" bg2="lt2" tx2="dk2" accent1="accent1" accent2="accent2" accent3="accent3" accent4="accent4" accent5="accent5" accent6="accent6" hlink="hlink" folHlink="folHlink"/>
  <p:sldLayoutIdLst>
    <p:sldLayoutId id="2147483650" r:id="rId1"/>
  </p:sldLayoutIdLst>
  <p:txStyles>
    <p:titleStyle>
      <a:lvl1pPr algn="l" defTabSz="3754876" rtl="0" eaLnBrk="1" fontAlgn="base" hangingPunct="1">
        <a:spcBef>
          <a:spcPct val="0"/>
        </a:spcBef>
        <a:spcAft>
          <a:spcPct val="0"/>
        </a:spcAft>
        <a:defRPr sz="4423" b="1">
          <a:solidFill>
            <a:schemeClr val="bg1"/>
          </a:solidFill>
          <a:latin typeface="+mj-lt"/>
          <a:ea typeface="+mj-ea"/>
          <a:cs typeface="+mj-cs"/>
        </a:defRPr>
      </a:lvl1pPr>
      <a:lvl2pPr algn="l" defTabSz="3754876" rtl="0" eaLnBrk="1" fontAlgn="base" hangingPunct="1">
        <a:spcBef>
          <a:spcPct val="0"/>
        </a:spcBef>
        <a:spcAft>
          <a:spcPct val="0"/>
        </a:spcAft>
        <a:defRPr sz="4423" b="1">
          <a:solidFill>
            <a:schemeClr val="bg1"/>
          </a:solidFill>
          <a:latin typeface="Arial" charset="0"/>
          <a:cs typeface="Arial" charset="0"/>
        </a:defRPr>
      </a:lvl2pPr>
      <a:lvl3pPr algn="l" defTabSz="3754876" rtl="0" eaLnBrk="1" fontAlgn="base" hangingPunct="1">
        <a:spcBef>
          <a:spcPct val="0"/>
        </a:spcBef>
        <a:spcAft>
          <a:spcPct val="0"/>
        </a:spcAft>
        <a:defRPr sz="4423" b="1">
          <a:solidFill>
            <a:schemeClr val="bg1"/>
          </a:solidFill>
          <a:latin typeface="Arial" charset="0"/>
          <a:cs typeface="Arial" charset="0"/>
        </a:defRPr>
      </a:lvl3pPr>
      <a:lvl4pPr algn="l" defTabSz="3754876" rtl="0" eaLnBrk="1" fontAlgn="base" hangingPunct="1">
        <a:spcBef>
          <a:spcPct val="0"/>
        </a:spcBef>
        <a:spcAft>
          <a:spcPct val="0"/>
        </a:spcAft>
        <a:defRPr sz="4423" b="1">
          <a:solidFill>
            <a:schemeClr val="bg1"/>
          </a:solidFill>
          <a:latin typeface="Arial" charset="0"/>
          <a:cs typeface="Arial" charset="0"/>
        </a:defRPr>
      </a:lvl4pPr>
      <a:lvl5pPr algn="l" defTabSz="3754876" rtl="0" eaLnBrk="1" fontAlgn="base" hangingPunct="1">
        <a:spcBef>
          <a:spcPct val="0"/>
        </a:spcBef>
        <a:spcAft>
          <a:spcPct val="0"/>
        </a:spcAft>
        <a:defRPr sz="4423" b="1">
          <a:solidFill>
            <a:schemeClr val="bg1"/>
          </a:solidFill>
          <a:latin typeface="Arial" charset="0"/>
          <a:cs typeface="Arial" charset="0"/>
        </a:defRPr>
      </a:lvl5pPr>
      <a:lvl6pPr marL="421270" algn="ctr" defTabSz="3754876" rtl="0" eaLnBrk="1" fontAlgn="base" hangingPunct="1">
        <a:spcBef>
          <a:spcPct val="0"/>
        </a:spcBef>
        <a:spcAft>
          <a:spcPct val="0"/>
        </a:spcAft>
        <a:defRPr sz="18059">
          <a:solidFill>
            <a:schemeClr val="tx2"/>
          </a:solidFill>
          <a:latin typeface="Arial" charset="0"/>
          <a:cs typeface="Arial" charset="0"/>
        </a:defRPr>
      </a:lvl6pPr>
      <a:lvl7pPr marL="842545" algn="ctr" defTabSz="3754876" rtl="0" eaLnBrk="1" fontAlgn="base" hangingPunct="1">
        <a:spcBef>
          <a:spcPct val="0"/>
        </a:spcBef>
        <a:spcAft>
          <a:spcPct val="0"/>
        </a:spcAft>
        <a:defRPr sz="18059">
          <a:solidFill>
            <a:schemeClr val="tx2"/>
          </a:solidFill>
          <a:latin typeface="Arial" charset="0"/>
          <a:cs typeface="Arial" charset="0"/>
        </a:defRPr>
      </a:lvl7pPr>
      <a:lvl8pPr marL="1263814" algn="ctr" defTabSz="3754876" rtl="0" eaLnBrk="1" fontAlgn="base" hangingPunct="1">
        <a:spcBef>
          <a:spcPct val="0"/>
        </a:spcBef>
        <a:spcAft>
          <a:spcPct val="0"/>
        </a:spcAft>
        <a:defRPr sz="18059">
          <a:solidFill>
            <a:schemeClr val="tx2"/>
          </a:solidFill>
          <a:latin typeface="Arial" charset="0"/>
          <a:cs typeface="Arial" charset="0"/>
        </a:defRPr>
      </a:lvl8pPr>
      <a:lvl9pPr marL="1685085" algn="ctr" defTabSz="3754876" rtl="0" eaLnBrk="1" fontAlgn="base" hangingPunct="1">
        <a:spcBef>
          <a:spcPct val="0"/>
        </a:spcBef>
        <a:spcAft>
          <a:spcPct val="0"/>
        </a:spcAft>
        <a:defRPr sz="18059">
          <a:solidFill>
            <a:schemeClr val="tx2"/>
          </a:solidFill>
          <a:latin typeface="Arial" charset="0"/>
          <a:cs typeface="Arial" charset="0"/>
        </a:defRPr>
      </a:lvl9pPr>
    </p:titleStyle>
    <p:bodyStyle>
      <a:lvl1pPr marL="159440" indent="-159440" algn="l" defTabSz="3754876" rtl="0" eaLnBrk="1" fontAlgn="base" hangingPunct="1">
        <a:spcBef>
          <a:spcPct val="20000"/>
        </a:spcBef>
        <a:spcAft>
          <a:spcPct val="0"/>
        </a:spcAft>
        <a:buClr>
          <a:schemeClr val="accent1"/>
        </a:buClr>
        <a:buFont typeface="Arial" charset="0"/>
        <a:buChar char="•"/>
        <a:defRPr>
          <a:solidFill>
            <a:schemeClr val="tx1"/>
          </a:solidFill>
          <a:latin typeface="+mn-lt"/>
          <a:ea typeface="+mn-ea"/>
          <a:cs typeface="+mn-cs"/>
        </a:defRPr>
      </a:lvl1pPr>
      <a:lvl2pPr marL="529515" indent="-217949" algn="l" defTabSz="3754876" rtl="0" eaLnBrk="1" fontAlgn="base" hangingPunct="1">
        <a:spcBef>
          <a:spcPct val="20000"/>
        </a:spcBef>
        <a:spcAft>
          <a:spcPct val="0"/>
        </a:spcAft>
        <a:buClr>
          <a:schemeClr val="accent1"/>
        </a:buClr>
        <a:buFont typeface="Arial" charset="0"/>
        <a:buChar char="–"/>
        <a:defRPr>
          <a:solidFill>
            <a:schemeClr val="tx1"/>
          </a:solidFill>
          <a:latin typeface="+mn-lt"/>
          <a:cs typeface="+mn-cs"/>
        </a:defRPr>
      </a:lvl2pPr>
      <a:lvl3pPr marL="782570" indent="-150665" algn="l" defTabSz="3754876" rtl="0" eaLnBrk="1" fontAlgn="base" hangingPunct="1">
        <a:spcBef>
          <a:spcPct val="20000"/>
        </a:spcBef>
        <a:spcAft>
          <a:spcPct val="0"/>
        </a:spcAft>
        <a:buClr>
          <a:schemeClr val="tx2"/>
        </a:buClr>
        <a:buFont typeface="Arial" charset="0"/>
        <a:buChar char="•"/>
        <a:defRPr>
          <a:solidFill>
            <a:schemeClr val="tx1"/>
          </a:solidFill>
          <a:latin typeface="+mn-lt"/>
          <a:cs typeface="+mn-cs"/>
        </a:defRPr>
      </a:lvl3pPr>
      <a:lvl4pPr marL="1154109" indent="-210634" algn="l" defTabSz="3754876" rtl="0" eaLnBrk="1" fontAlgn="base" hangingPunct="1">
        <a:spcBef>
          <a:spcPct val="20000"/>
        </a:spcBef>
        <a:spcAft>
          <a:spcPct val="0"/>
        </a:spcAft>
        <a:buClr>
          <a:schemeClr val="tx2"/>
        </a:buClr>
        <a:buFont typeface="Arial" charset="0"/>
        <a:buChar char="–"/>
        <a:defRPr>
          <a:solidFill>
            <a:schemeClr val="tx1"/>
          </a:solidFill>
          <a:latin typeface="+mn-lt"/>
          <a:cs typeface="+mn-cs"/>
        </a:defRPr>
      </a:lvl4pPr>
      <a:lvl5pPr marL="1266741" indent="212100" algn="l" defTabSz="3754876" rtl="0" eaLnBrk="1" fontAlgn="base" hangingPunct="1">
        <a:spcBef>
          <a:spcPct val="20000"/>
        </a:spcBef>
        <a:spcAft>
          <a:spcPct val="0"/>
        </a:spcAft>
        <a:buClr>
          <a:schemeClr val="tx2"/>
        </a:buClr>
        <a:buFont typeface="Arial" charset="0"/>
        <a:buChar char="•"/>
        <a:tabLst>
          <a:tab pos="1161422" algn="l"/>
        </a:tabLst>
        <a:defRPr>
          <a:solidFill>
            <a:schemeClr val="tx1"/>
          </a:solidFill>
          <a:latin typeface="+mn-lt"/>
          <a:cs typeface="+mn-cs"/>
        </a:defRPr>
      </a:lvl5pPr>
      <a:lvl6pPr marL="8870106" indent="-937623" algn="l" defTabSz="3754876" rtl="0" eaLnBrk="1" fontAlgn="base" hangingPunct="1">
        <a:spcBef>
          <a:spcPct val="20000"/>
        </a:spcBef>
        <a:spcAft>
          <a:spcPct val="0"/>
        </a:spcAft>
        <a:buChar char="»"/>
        <a:defRPr sz="8202">
          <a:solidFill>
            <a:schemeClr val="tx1"/>
          </a:solidFill>
          <a:latin typeface="+mn-lt"/>
          <a:cs typeface="+mn-cs"/>
        </a:defRPr>
      </a:lvl6pPr>
      <a:lvl7pPr marL="9291379" indent="-937623" algn="l" defTabSz="3754876" rtl="0" eaLnBrk="1" fontAlgn="base" hangingPunct="1">
        <a:spcBef>
          <a:spcPct val="20000"/>
        </a:spcBef>
        <a:spcAft>
          <a:spcPct val="0"/>
        </a:spcAft>
        <a:buChar char="»"/>
        <a:defRPr sz="8202">
          <a:solidFill>
            <a:schemeClr val="tx1"/>
          </a:solidFill>
          <a:latin typeface="+mn-lt"/>
          <a:cs typeface="+mn-cs"/>
        </a:defRPr>
      </a:lvl7pPr>
      <a:lvl8pPr marL="9712648" indent="-937623" algn="l" defTabSz="3754876" rtl="0" eaLnBrk="1" fontAlgn="base" hangingPunct="1">
        <a:spcBef>
          <a:spcPct val="20000"/>
        </a:spcBef>
        <a:spcAft>
          <a:spcPct val="0"/>
        </a:spcAft>
        <a:buChar char="»"/>
        <a:defRPr sz="8202">
          <a:solidFill>
            <a:schemeClr val="tx1"/>
          </a:solidFill>
          <a:latin typeface="+mn-lt"/>
          <a:cs typeface="+mn-cs"/>
        </a:defRPr>
      </a:lvl8pPr>
      <a:lvl9pPr marL="10133920" indent="-937623" algn="l" defTabSz="3754876" rtl="0" eaLnBrk="1" fontAlgn="base" hangingPunct="1">
        <a:spcBef>
          <a:spcPct val="20000"/>
        </a:spcBef>
        <a:spcAft>
          <a:spcPct val="0"/>
        </a:spcAft>
        <a:buChar char="»"/>
        <a:defRPr sz="8202">
          <a:solidFill>
            <a:schemeClr val="tx1"/>
          </a:solidFill>
          <a:latin typeface="+mn-lt"/>
          <a:cs typeface="+mn-cs"/>
        </a:defRPr>
      </a:lvl9pPr>
    </p:bodyStyle>
    <p:otherStyle>
      <a:defPPr>
        <a:defRPr lang="en-US"/>
      </a:defPPr>
      <a:lvl1pPr marL="0" algn="l" defTabSz="842545" rtl="0" eaLnBrk="1" latinLnBrk="0" hangingPunct="1">
        <a:defRPr sz="1658" kern="1200">
          <a:solidFill>
            <a:schemeClr val="tx1"/>
          </a:solidFill>
          <a:latin typeface="+mn-lt"/>
          <a:ea typeface="+mn-ea"/>
          <a:cs typeface="+mn-cs"/>
        </a:defRPr>
      </a:lvl1pPr>
      <a:lvl2pPr marL="421270" algn="l" defTabSz="842545" rtl="0" eaLnBrk="1" latinLnBrk="0" hangingPunct="1">
        <a:defRPr sz="1658" kern="1200">
          <a:solidFill>
            <a:schemeClr val="tx1"/>
          </a:solidFill>
          <a:latin typeface="+mn-lt"/>
          <a:ea typeface="+mn-ea"/>
          <a:cs typeface="+mn-cs"/>
        </a:defRPr>
      </a:lvl2pPr>
      <a:lvl3pPr marL="842545" algn="l" defTabSz="842545" rtl="0" eaLnBrk="1" latinLnBrk="0" hangingPunct="1">
        <a:defRPr sz="1658" kern="1200">
          <a:solidFill>
            <a:schemeClr val="tx1"/>
          </a:solidFill>
          <a:latin typeface="+mn-lt"/>
          <a:ea typeface="+mn-ea"/>
          <a:cs typeface="+mn-cs"/>
        </a:defRPr>
      </a:lvl3pPr>
      <a:lvl4pPr marL="1263814" algn="l" defTabSz="842545" rtl="0" eaLnBrk="1" latinLnBrk="0" hangingPunct="1">
        <a:defRPr sz="1658" kern="1200">
          <a:solidFill>
            <a:schemeClr val="tx1"/>
          </a:solidFill>
          <a:latin typeface="+mn-lt"/>
          <a:ea typeface="+mn-ea"/>
          <a:cs typeface="+mn-cs"/>
        </a:defRPr>
      </a:lvl4pPr>
      <a:lvl5pPr marL="1685085" algn="l" defTabSz="842545" rtl="0" eaLnBrk="1" latinLnBrk="0" hangingPunct="1">
        <a:defRPr sz="1658" kern="1200">
          <a:solidFill>
            <a:schemeClr val="tx1"/>
          </a:solidFill>
          <a:latin typeface="+mn-lt"/>
          <a:ea typeface="+mn-ea"/>
          <a:cs typeface="+mn-cs"/>
        </a:defRPr>
      </a:lvl5pPr>
      <a:lvl6pPr marL="2106357" algn="l" defTabSz="842545" rtl="0" eaLnBrk="1" latinLnBrk="0" hangingPunct="1">
        <a:defRPr sz="1658" kern="1200">
          <a:solidFill>
            <a:schemeClr val="tx1"/>
          </a:solidFill>
          <a:latin typeface="+mn-lt"/>
          <a:ea typeface="+mn-ea"/>
          <a:cs typeface="+mn-cs"/>
        </a:defRPr>
      </a:lvl6pPr>
      <a:lvl7pPr marL="2527630" algn="l" defTabSz="842545" rtl="0" eaLnBrk="1" latinLnBrk="0" hangingPunct="1">
        <a:defRPr sz="1658" kern="1200">
          <a:solidFill>
            <a:schemeClr val="tx1"/>
          </a:solidFill>
          <a:latin typeface="+mn-lt"/>
          <a:ea typeface="+mn-ea"/>
          <a:cs typeface="+mn-cs"/>
        </a:defRPr>
      </a:lvl7pPr>
      <a:lvl8pPr marL="2948899" algn="l" defTabSz="842545" rtl="0" eaLnBrk="1" latinLnBrk="0" hangingPunct="1">
        <a:defRPr sz="1658" kern="1200">
          <a:solidFill>
            <a:schemeClr val="tx1"/>
          </a:solidFill>
          <a:latin typeface="+mn-lt"/>
          <a:ea typeface="+mn-ea"/>
          <a:cs typeface="+mn-cs"/>
        </a:defRPr>
      </a:lvl8pPr>
      <a:lvl9pPr marL="3370173" algn="l" defTabSz="842545" rtl="0" eaLnBrk="1" latinLnBrk="0" hangingPunct="1">
        <a:defRPr sz="1658"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05" userDrawn="1">
          <p15:clr>
            <a:srgbClr val="F26B43"/>
          </p15:clr>
        </p15:guide>
        <p15:guide id="2" pos="18766" userDrawn="1">
          <p15:clr>
            <a:srgbClr val="F26B43"/>
          </p15:clr>
        </p15:guide>
        <p15:guide id="3" orient="horz" pos="13471" userDrawn="1">
          <p15:clr>
            <a:srgbClr val="F26B43"/>
          </p15:clr>
        </p15:guide>
        <p15:guide id="4" orient="horz" pos="4392" userDrawn="1">
          <p15:clr>
            <a:srgbClr val="F26B43"/>
          </p15:clr>
        </p15:guide>
        <p15:guide id="5" orient="horz" pos="26062" userDrawn="1">
          <p15:clr>
            <a:srgbClr val="F26B43"/>
          </p15:clr>
        </p15:guide>
        <p15:guide id="6" orient="horz" pos="497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7" name="Content Placeholder 5">
            <a:extLst>
              <a:ext uri="{FF2B5EF4-FFF2-40B4-BE49-F238E27FC236}">
                <a16:creationId xmlns:a16="http://schemas.microsoft.com/office/drawing/2014/main" id="{57414F5D-AD52-45B0-A879-E226944BF150}"/>
              </a:ext>
            </a:extLst>
          </p:cNvPr>
          <p:cNvGraphicFramePr>
            <a:graphicFrameLocks/>
          </p:cNvGraphicFramePr>
          <p:nvPr>
            <p:extLst>
              <p:ext uri="{D42A27DB-BD31-4B8C-83A1-F6EECF244321}">
                <p14:modId xmlns:p14="http://schemas.microsoft.com/office/powerpoint/2010/main" val="3788460104"/>
              </p:ext>
            </p:extLst>
          </p:nvPr>
        </p:nvGraphicFramePr>
        <p:xfrm>
          <a:off x="15156655" y="24357902"/>
          <a:ext cx="14262261" cy="4706553"/>
        </p:xfrm>
        <a:graphic>
          <a:graphicData uri="http://schemas.openxmlformats.org/drawingml/2006/chart">
            <c:chart xmlns:c="http://schemas.openxmlformats.org/drawingml/2006/chart" xmlns:r="http://schemas.openxmlformats.org/officeDocument/2006/relationships" r:id="rId3"/>
          </a:graphicData>
        </a:graphic>
      </p:graphicFrame>
      <p:sp>
        <p:nvSpPr>
          <p:cNvPr id="40" name="TextBox 39">
            <a:extLst>
              <a:ext uri="{FF2B5EF4-FFF2-40B4-BE49-F238E27FC236}">
                <a16:creationId xmlns:a16="http://schemas.microsoft.com/office/drawing/2014/main" id="{152EEA79-7396-4062-BC98-3A4F690CF756}"/>
              </a:ext>
            </a:extLst>
          </p:cNvPr>
          <p:cNvSpPr txBox="1"/>
          <p:nvPr/>
        </p:nvSpPr>
        <p:spPr>
          <a:xfrm>
            <a:off x="15316112" y="5659959"/>
            <a:ext cx="14612790" cy="4031873"/>
          </a:xfrm>
          <a:prstGeom prst="rect">
            <a:avLst/>
          </a:prstGeom>
          <a:noFill/>
        </p:spPr>
        <p:txBody>
          <a:bodyPr wrap="square" lIns="0" tIns="0" rIns="0" bIns="0" rtlCol="0">
            <a:spAutoFit/>
          </a:bodyPr>
          <a:lstStyle/>
          <a:p>
            <a:pPr marL="90000" indent="-90000">
              <a:spcBef>
                <a:spcPts val="0"/>
              </a:spcBef>
              <a:spcAft>
                <a:spcPts val="600"/>
              </a:spcAft>
              <a:buClr>
                <a:schemeClr val="accent1"/>
              </a:buClr>
              <a:buSzPct val="100000"/>
            </a:pPr>
            <a:r>
              <a:rPr lang="en-GB" sz="3200" b="1" dirty="0">
                <a:latin typeface="Invention" panose="020B0503020008020204"/>
              </a:rPr>
              <a:t>Co-morbidities and co-medications</a:t>
            </a:r>
          </a:p>
          <a:p>
            <a:pPr marL="90000" indent="-90000">
              <a:buClr>
                <a:srgbClr val="00857C"/>
              </a:buClr>
              <a:buFont typeface="Arial" panose="020B0604020202020204" pitchFamily="34" charset="0"/>
              <a:buChar char="•"/>
            </a:pPr>
            <a:r>
              <a:rPr lang="en-GB" sz="2500" dirty="0">
                <a:latin typeface="Invention" panose="020B0503020008020204"/>
              </a:rPr>
              <a:t>Two thirds of the DRIVE-REAL cohort had co-morbidities, most commonly depression (26%, n=77), hyperlipidaemia (19%, n=56), anxiety disorders (13%, n=40) and hypertension (12%, n=36).</a:t>
            </a:r>
          </a:p>
          <a:p>
            <a:pPr marL="90000" indent="-90000">
              <a:buClr>
                <a:srgbClr val="00857C"/>
              </a:buClr>
              <a:buFont typeface="Arial" panose="020B0604020202020204" pitchFamily="34" charset="0"/>
              <a:buChar char="•"/>
            </a:pPr>
            <a:r>
              <a:rPr lang="en-GB" sz="2500" dirty="0">
                <a:latin typeface="Invention" panose="020B0503020008020204"/>
              </a:rPr>
              <a:t>People living with HIV overall experienced a mean of 1.5 co-morbidities. Total numbers are summarised in </a:t>
            </a:r>
            <a:r>
              <a:rPr lang="en-GB" sz="2500" b="1" dirty="0">
                <a:latin typeface="Invention" panose="020B0503020008020204"/>
              </a:rPr>
              <a:t>Figure 1A</a:t>
            </a:r>
            <a:r>
              <a:rPr lang="en-GB" sz="2500" dirty="0">
                <a:latin typeface="Invention" panose="020B0503020008020204"/>
              </a:rPr>
              <a:t>.The mean number of co-medications received overall was 1.6. Total numbers are presented in </a:t>
            </a:r>
            <a:r>
              <a:rPr lang="en-GB" sz="2500" b="1" dirty="0">
                <a:latin typeface="Invention" panose="020B0503020008020204"/>
              </a:rPr>
              <a:t>Figure 1B</a:t>
            </a:r>
            <a:r>
              <a:rPr lang="en-GB" sz="2500" dirty="0">
                <a:latin typeface="Invention" panose="020B0503020008020204"/>
              </a:rPr>
              <a:t>.</a:t>
            </a:r>
          </a:p>
          <a:p>
            <a:pPr marL="90000" indent="-90000">
              <a:buClr>
                <a:srgbClr val="00857C"/>
              </a:buClr>
              <a:buFont typeface="Arial" panose="020B0604020202020204" pitchFamily="34" charset="0"/>
              <a:buChar char="•"/>
            </a:pPr>
            <a:r>
              <a:rPr lang="en-GB" sz="2500" dirty="0">
                <a:latin typeface="Invention" panose="020B0503020008020204"/>
              </a:rPr>
              <a:t>The majority (70%, n=210) of people living with HIV were taking at least one co-medication alongside DOR-based ART. The most common co-medications documented overall were vitamins and herbal treatments (25%, n=78), psychotropic agents (25%, n=75), lipid-lowering agents (16%, n=49), antihypertensive agents (15%, n=44) and acid suppressants (12%, n=37).</a:t>
            </a:r>
            <a:endParaRPr lang="en-US" sz="2500" dirty="0">
              <a:latin typeface="Invention" panose="020B0503020008020204"/>
            </a:endParaRPr>
          </a:p>
        </p:txBody>
      </p:sp>
      <p:sp>
        <p:nvSpPr>
          <p:cNvPr id="69" name="Title 68">
            <a:extLst>
              <a:ext uri="{FF2B5EF4-FFF2-40B4-BE49-F238E27FC236}">
                <a16:creationId xmlns:a16="http://schemas.microsoft.com/office/drawing/2014/main" id="{C1B11AAC-CCD6-4BE6-B91A-04AC4A6CE123}"/>
              </a:ext>
            </a:extLst>
          </p:cNvPr>
          <p:cNvSpPr>
            <a:spLocks noGrp="1"/>
          </p:cNvSpPr>
          <p:nvPr>
            <p:ph type="title"/>
          </p:nvPr>
        </p:nvSpPr>
        <p:spPr>
          <a:xfrm>
            <a:off x="112775" y="896138"/>
            <a:ext cx="29363292" cy="2257419"/>
          </a:xfrm>
        </p:spPr>
        <p:txBody>
          <a:bodyPr>
            <a:noAutofit/>
          </a:bodyPr>
          <a:lstStyle/>
          <a:p>
            <a:r>
              <a:rPr lang="en-GB" sz="7200" dirty="0"/>
              <a:t>Real World Utilisation of DOR among people living with HIV in England (DRIVE-REAL)</a:t>
            </a:r>
            <a:endParaRPr lang="en-US" sz="7200" dirty="0"/>
          </a:p>
        </p:txBody>
      </p:sp>
      <p:sp>
        <p:nvSpPr>
          <p:cNvPr id="35" name="Text Placeholder 34">
            <a:extLst>
              <a:ext uri="{FF2B5EF4-FFF2-40B4-BE49-F238E27FC236}">
                <a16:creationId xmlns:a16="http://schemas.microsoft.com/office/drawing/2014/main" id="{E73450A5-601D-436E-B1CF-68A9E16C9675}"/>
              </a:ext>
            </a:extLst>
          </p:cNvPr>
          <p:cNvSpPr>
            <a:spLocks noGrp="1"/>
          </p:cNvSpPr>
          <p:nvPr>
            <p:ph type="body" sz="quarter" idx="11"/>
          </p:nvPr>
        </p:nvSpPr>
        <p:spPr>
          <a:xfrm>
            <a:off x="162021" y="2722483"/>
            <a:ext cx="13611129" cy="2646325"/>
          </a:xfrm>
        </p:spPr>
        <p:txBody>
          <a:bodyPr>
            <a:normAutofit/>
          </a:bodyPr>
          <a:lstStyle/>
          <a:p>
            <a:r>
              <a:rPr lang="en-GB" sz="3000" b="1" u="sng" dirty="0">
                <a:ea typeface="Calibri" panose="020F0502020204030204" pitchFamily="34" charset="0"/>
                <a:cs typeface="Times New Roman" panose="02020603050405020304" pitchFamily="18" charset="0"/>
              </a:rPr>
              <a:t>Charlotte O'Halloran</a:t>
            </a:r>
            <a:r>
              <a:rPr lang="en-GB" sz="3000" b="1" u="sng" baseline="30000" dirty="0">
                <a:ea typeface="Calibri" panose="020F0502020204030204" pitchFamily="34" charset="0"/>
                <a:cs typeface="Times New Roman" panose="02020603050405020304" pitchFamily="18" charset="0"/>
              </a:rPr>
              <a:t>1</a:t>
            </a:r>
            <a:r>
              <a:rPr lang="en-GB" sz="3000" dirty="0">
                <a:ea typeface="Calibri" panose="020F0502020204030204" pitchFamily="34" charset="0"/>
                <a:cs typeface="Times New Roman" panose="02020603050405020304" pitchFamily="18" charset="0"/>
              </a:rPr>
              <a:t>; Yvonne Gilleece</a:t>
            </a:r>
            <a:r>
              <a:rPr lang="en-GB" sz="3000" baseline="30000" dirty="0">
                <a:ea typeface="Calibri" panose="020F0502020204030204" pitchFamily="34" charset="0"/>
                <a:cs typeface="Times New Roman" panose="02020603050405020304" pitchFamily="18" charset="0"/>
              </a:rPr>
              <a:t>2</a:t>
            </a:r>
            <a:r>
              <a:rPr lang="en-GB" sz="3000" dirty="0">
                <a:ea typeface="Calibri" panose="020F0502020204030204" pitchFamily="34" charset="0"/>
                <a:cs typeface="Times New Roman" panose="02020603050405020304" pitchFamily="18" charset="0"/>
              </a:rPr>
              <a:t>; Suki Leung</a:t>
            </a:r>
            <a:r>
              <a:rPr lang="en-GB" sz="3000" baseline="30000" dirty="0">
                <a:ea typeface="Calibri" panose="020F0502020204030204" pitchFamily="34" charset="0"/>
                <a:cs typeface="Times New Roman" panose="02020603050405020304" pitchFamily="18" charset="0"/>
              </a:rPr>
              <a:t>3</a:t>
            </a:r>
            <a:r>
              <a:rPr lang="en-GB" sz="3000" dirty="0">
                <a:ea typeface="Calibri" panose="020F0502020204030204" pitchFamily="34" charset="0"/>
                <a:cs typeface="Times New Roman" panose="02020603050405020304" pitchFamily="18" charset="0"/>
              </a:rPr>
              <a:t>; Veronica Canuto</a:t>
            </a:r>
            <a:r>
              <a:rPr lang="en-GB" sz="3000" baseline="30000" dirty="0">
                <a:ea typeface="Calibri" panose="020F0502020204030204" pitchFamily="34" charset="0"/>
                <a:cs typeface="Times New Roman" panose="02020603050405020304" pitchFamily="18" charset="0"/>
              </a:rPr>
              <a:t>3</a:t>
            </a:r>
            <a:r>
              <a:rPr lang="en-GB" sz="3000" dirty="0">
                <a:ea typeface="Calibri" panose="020F0502020204030204" pitchFamily="34" charset="0"/>
                <a:cs typeface="Times New Roman" panose="02020603050405020304" pitchFamily="18" charset="0"/>
              </a:rPr>
              <a:t>; Connor McAlpine</a:t>
            </a:r>
            <a:r>
              <a:rPr lang="en-GB" sz="3000" baseline="30000" dirty="0">
                <a:ea typeface="Calibri" panose="020F0502020204030204" pitchFamily="34" charset="0"/>
                <a:cs typeface="Times New Roman" panose="02020603050405020304" pitchFamily="18" charset="0"/>
              </a:rPr>
              <a:t>4</a:t>
            </a:r>
            <a:r>
              <a:rPr lang="en-GB" sz="3000" dirty="0">
                <a:ea typeface="Calibri" panose="020F0502020204030204" pitchFamily="34" charset="0"/>
                <a:cs typeface="Times New Roman" panose="02020603050405020304" pitchFamily="18" charset="0"/>
              </a:rPr>
              <a:t>; Sophie Ross</a:t>
            </a:r>
            <a:r>
              <a:rPr lang="en-GB" sz="3000" baseline="30000" dirty="0">
                <a:ea typeface="Calibri" panose="020F0502020204030204" pitchFamily="34" charset="0"/>
                <a:cs typeface="Times New Roman" panose="02020603050405020304" pitchFamily="18" charset="0"/>
              </a:rPr>
              <a:t>2</a:t>
            </a:r>
            <a:r>
              <a:rPr lang="en-GB" sz="3000" dirty="0">
                <a:ea typeface="Calibri" panose="020F0502020204030204" pitchFamily="34" charset="0"/>
                <a:cs typeface="Times New Roman" panose="02020603050405020304" pitchFamily="18" charset="0"/>
              </a:rPr>
              <a:t>; Claire</a:t>
            </a:r>
            <a:r>
              <a:rPr lang="en-US" sz="3000" dirty="0">
                <a:ea typeface="Calibri" panose="020F0502020204030204" pitchFamily="34" charset="0"/>
                <a:cs typeface="Times New Roman" panose="02020603050405020304" pitchFamily="18" charset="0"/>
              </a:rPr>
              <a:t> </a:t>
            </a:r>
            <a:r>
              <a:rPr lang="en-GB" sz="3000" dirty="0">
                <a:ea typeface="Calibri" panose="020F0502020204030204" pitchFamily="34" charset="0"/>
                <a:cs typeface="Times New Roman" panose="02020603050405020304" pitchFamily="18" charset="0"/>
              </a:rPr>
              <a:t>Norcross</a:t>
            </a:r>
            <a:r>
              <a:rPr lang="en-GB" sz="3000" baseline="30000" dirty="0">
                <a:ea typeface="Calibri" panose="020F0502020204030204" pitchFamily="34" charset="0"/>
                <a:cs typeface="Times New Roman" panose="02020603050405020304" pitchFamily="18" charset="0"/>
              </a:rPr>
              <a:t>2</a:t>
            </a:r>
            <a:r>
              <a:rPr lang="en-GB" sz="3000" dirty="0">
                <a:ea typeface="Calibri" panose="020F0502020204030204" pitchFamily="34" charset="0"/>
                <a:cs typeface="Times New Roman" panose="02020603050405020304" pitchFamily="18" charset="0"/>
              </a:rPr>
              <a:t>; Stuart Gaffney</a:t>
            </a:r>
            <a:r>
              <a:rPr lang="en-GB" sz="3000" baseline="30000" dirty="0">
                <a:ea typeface="Calibri" panose="020F0502020204030204" pitchFamily="34" charset="0"/>
                <a:cs typeface="Times New Roman" panose="02020603050405020304" pitchFamily="18" charset="0"/>
              </a:rPr>
              <a:t>1</a:t>
            </a:r>
            <a:r>
              <a:rPr lang="en-GB" sz="3000" dirty="0">
                <a:ea typeface="Calibri" panose="020F0502020204030204" pitchFamily="34" charset="0"/>
                <a:cs typeface="Times New Roman" panose="02020603050405020304" pitchFamily="18" charset="0"/>
              </a:rPr>
              <a:t>; Nipur Siani</a:t>
            </a:r>
            <a:r>
              <a:rPr lang="en-GB" sz="3000" baseline="30000" dirty="0">
                <a:ea typeface="Calibri" panose="020F0502020204030204" pitchFamily="34" charset="0"/>
                <a:cs typeface="Times New Roman" panose="02020603050405020304" pitchFamily="18" charset="0"/>
              </a:rPr>
              <a:t>1</a:t>
            </a:r>
            <a:r>
              <a:rPr lang="en-GB" sz="3000" dirty="0">
                <a:ea typeface="Calibri" panose="020F0502020204030204" pitchFamily="34" charset="0"/>
                <a:cs typeface="Times New Roman" panose="02020603050405020304" pitchFamily="18" charset="0"/>
              </a:rPr>
              <a:t>; William Hickey</a:t>
            </a:r>
            <a:r>
              <a:rPr lang="en-GB" sz="3000" baseline="30000" dirty="0">
                <a:ea typeface="Calibri" panose="020F0502020204030204" pitchFamily="34" charset="0"/>
                <a:cs typeface="Times New Roman" panose="02020603050405020304" pitchFamily="18" charset="0"/>
              </a:rPr>
              <a:t>1</a:t>
            </a:r>
            <a:r>
              <a:rPr lang="en-GB" sz="3000" dirty="0">
                <a:ea typeface="Calibri" panose="020F0502020204030204" pitchFamily="34" charset="0"/>
                <a:cs typeface="Times New Roman" panose="02020603050405020304" pitchFamily="18" charset="0"/>
              </a:rPr>
              <a:t>; Adam Moore</a:t>
            </a:r>
            <a:r>
              <a:rPr lang="en-GB" sz="3000" baseline="30000" dirty="0">
                <a:ea typeface="Calibri" panose="020F0502020204030204" pitchFamily="34" charset="0"/>
                <a:cs typeface="Times New Roman" panose="02020603050405020304" pitchFamily="18" charset="0"/>
              </a:rPr>
              <a:t>5</a:t>
            </a:r>
            <a:r>
              <a:rPr lang="en-GB" sz="3000" dirty="0">
                <a:ea typeface="Calibri" panose="020F0502020204030204" pitchFamily="34" charset="0"/>
                <a:cs typeface="Times New Roman" panose="02020603050405020304" pitchFamily="18" charset="0"/>
              </a:rPr>
              <a:t>; Olivera Rajkovic-Hooley</a:t>
            </a:r>
            <a:r>
              <a:rPr lang="en-GB" sz="3000" baseline="30000" dirty="0">
                <a:ea typeface="Calibri" panose="020F0502020204030204" pitchFamily="34" charset="0"/>
                <a:cs typeface="Times New Roman" panose="02020603050405020304" pitchFamily="18" charset="0"/>
              </a:rPr>
              <a:t>5</a:t>
            </a:r>
            <a:r>
              <a:rPr lang="en-GB" sz="3000" dirty="0">
                <a:ea typeface="Calibri" panose="020F0502020204030204" pitchFamily="34" charset="0"/>
                <a:cs typeface="Times New Roman" panose="02020603050405020304" pitchFamily="18" charset="0"/>
              </a:rPr>
              <a:t>; Ana Milinkovic</a:t>
            </a:r>
            <a:r>
              <a:rPr lang="en-GB" sz="3000" baseline="30000" dirty="0">
                <a:ea typeface="Calibri" panose="020F0502020204030204" pitchFamily="34" charset="0"/>
                <a:cs typeface="Times New Roman" panose="02020603050405020304" pitchFamily="18" charset="0"/>
              </a:rPr>
              <a:t>4</a:t>
            </a:r>
            <a:endParaRPr lang="en-US" sz="3000" dirty="0">
              <a:ea typeface="Calibri" panose="020F0502020204030204" pitchFamily="34" charset="0"/>
              <a:cs typeface="Times New Roman" panose="02020603050405020304" pitchFamily="18" charset="0"/>
            </a:endParaRPr>
          </a:p>
          <a:p>
            <a:endParaRPr lang="en-US" sz="3200" dirty="0"/>
          </a:p>
        </p:txBody>
      </p:sp>
      <p:sp>
        <p:nvSpPr>
          <p:cNvPr id="76" name="Content Placeholder 75">
            <a:extLst>
              <a:ext uri="{FF2B5EF4-FFF2-40B4-BE49-F238E27FC236}">
                <a16:creationId xmlns:a16="http://schemas.microsoft.com/office/drawing/2014/main" id="{6DDA5D69-DB19-4282-9FC1-CC4D1C211151}"/>
              </a:ext>
            </a:extLst>
          </p:cNvPr>
          <p:cNvSpPr>
            <a:spLocks noGrp="1"/>
          </p:cNvSpPr>
          <p:nvPr>
            <p:ph sz="quarter" idx="33"/>
          </p:nvPr>
        </p:nvSpPr>
        <p:spPr>
          <a:xfrm>
            <a:off x="184881" y="42292448"/>
            <a:ext cx="12709296" cy="244236"/>
          </a:xfrm>
        </p:spPr>
        <p:txBody>
          <a:bodyPr/>
          <a:lstStyle/>
          <a:p>
            <a:r>
              <a:rPr lang="en-GB" sz="2900" b="1" dirty="0"/>
              <a:t>Presented at HIV Glasgow, Glasgow, 23-26</a:t>
            </a:r>
            <a:r>
              <a:rPr lang="en-GB" sz="2900" b="1" baseline="30000" dirty="0"/>
              <a:t>th</a:t>
            </a:r>
            <a:r>
              <a:rPr lang="en-GB" sz="2900" b="1" dirty="0"/>
              <a:t> October 2022</a:t>
            </a:r>
            <a:endParaRPr lang="en-US" sz="2900" b="1" dirty="0"/>
          </a:p>
        </p:txBody>
      </p:sp>
      <p:sp>
        <p:nvSpPr>
          <p:cNvPr id="83" name="Text Placeholder 82">
            <a:extLst>
              <a:ext uri="{FF2B5EF4-FFF2-40B4-BE49-F238E27FC236}">
                <a16:creationId xmlns:a16="http://schemas.microsoft.com/office/drawing/2014/main" id="{7EA9569B-98A7-4B93-915A-630CA62FA101}"/>
              </a:ext>
            </a:extLst>
          </p:cNvPr>
          <p:cNvSpPr>
            <a:spLocks noGrp="1"/>
          </p:cNvSpPr>
          <p:nvPr>
            <p:ph type="body" sz="quarter" idx="45"/>
          </p:nvPr>
        </p:nvSpPr>
        <p:spPr>
          <a:xfrm>
            <a:off x="14592363" y="3181919"/>
            <a:ext cx="15544799" cy="2419048"/>
          </a:xfrm>
        </p:spPr>
        <p:txBody>
          <a:bodyPr/>
          <a:lstStyle/>
          <a:p>
            <a:pPr>
              <a:lnSpc>
                <a:spcPct val="107000"/>
              </a:lnSpc>
              <a:spcAft>
                <a:spcPts val="800"/>
              </a:spcAft>
            </a:pPr>
            <a:r>
              <a:rPr lang="en-GB" sz="1800" baseline="30000" dirty="0">
                <a:effectLst/>
                <a:latin typeface="Invention" panose="020B0503020008020204"/>
                <a:ea typeface="Calibri" panose="020F0502020204030204" pitchFamily="34" charset="0"/>
                <a:cs typeface="Times New Roman" panose="02020603050405020304" pitchFamily="18" charset="0"/>
              </a:rPr>
              <a:t>1 </a:t>
            </a:r>
            <a:r>
              <a:rPr lang="en-GB" sz="1800" dirty="0">
                <a:effectLst/>
                <a:latin typeface="Invention" panose="020B0503020008020204"/>
                <a:ea typeface="Calibri" panose="020F0502020204030204" pitchFamily="34" charset="0"/>
                <a:cs typeface="Times New Roman" panose="02020603050405020304" pitchFamily="18" charset="0"/>
              </a:rPr>
              <a:t>Medical Affairs (HIV), MSD (UK) Limited, London, UK;</a:t>
            </a:r>
            <a:r>
              <a:rPr lang="en-US" sz="1800" dirty="0">
                <a:latin typeface="Invention" panose="020B0503020008020204"/>
                <a:ea typeface="Calibri" panose="020F0502020204030204" pitchFamily="34" charset="0"/>
                <a:cs typeface="Times New Roman" panose="02020603050405020304" pitchFamily="18" charset="0"/>
              </a:rPr>
              <a:t> </a:t>
            </a:r>
            <a:r>
              <a:rPr lang="en-GB" sz="1800" baseline="30000" dirty="0">
                <a:effectLst/>
                <a:latin typeface="Invention" panose="020B0503020008020204"/>
                <a:ea typeface="Calibri" panose="020F0502020204030204" pitchFamily="34" charset="0"/>
                <a:cs typeface="Times New Roman" panose="02020603050405020304" pitchFamily="18" charset="0"/>
              </a:rPr>
              <a:t>2 </a:t>
            </a:r>
            <a:r>
              <a:rPr lang="en-GB" sz="1800" dirty="0">
                <a:effectLst/>
                <a:latin typeface="Invention" panose="020B0503020008020204"/>
                <a:ea typeface="Calibri" panose="020F0502020204030204" pitchFamily="34" charset="0"/>
                <a:cs typeface="Times New Roman" panose="02020603050405020304" pitchFamily="18" charset="0"/>
              </a:rPr>
              <a:t>Brighton &amp; Sussex Medical School and University Hospitals Sussex NHS Trust, HIV and Sexual Health, Brighton, UK;</a:t>
            </a:r>
            <a:r>
              <a:rPr lang="en-US" sz="1800" dirty="0">
                <a:latin typeface="Invention" panose="020B0503020008020204"/>
                <a:ea typeface="Calibri" panose="020F0502020204030204" pitchFamily="34" charset="0"/>
                <a:cs typeface="Times New Roman" panose="02020603050405020304" pitchFamily="18" charset="0"/>
              </a:rPr>
              <a:t> </a:t>
            </a:r>
            <a:r>
              <a:rPr lang="en-GB" sz="1800" baseline="30000" dirty="0">
                <a:latin typeface="Invention" panose="020B0503020008020204"/>
                <a:ea typeface="Calibri" panose="020F0502020204030204" pitchFamily="34" charset="0"/>
                <a:cs typeface="Times New Roman" panose="02020603050405020304" pitchFamily="18" charset="0"/>
              </a:rPr>
              <a:t>3 </a:t>
            </a:r>
            <a:r>
              <a:rPr lang="en-GB" sz="1800" dirty="0">
                <a:latin typeface="Invention" panose="020B0503020008020204"/>
                <a:ea typeface="Calibri" panose="020F0502020204030204" pitchFamily="34" charset="0"/>
                <a:cs typeface="Times New Roman" panose="02020603050405020304" pitchFamily="18" charset="0"/>
              </a:rPr>
              <a:t>Chelsea and Westminster Hospital NHS Foundation Trust, St Stephen's Centre, London, UK;</a:t>
            </a:r>
            <a:r>
              <a:rPr lang="en-US" sz="1800" dirty="0">
                <a:latin typeface="Invention" panose="020B0503020008020204"/>
                <a:ea typeface="Calibri" panose="020F0502020204030204" pitchFamily="34" charset="0"/>
                <a:cs typeface="Times New Roman" panose="02020603050405020304" pitchFamily="18" charset="0"/>
              </a:rPr>
              <a:t> </a:t>
            </a:r>
            <a:r>
              <a:rPr lang="en-GB" sz="1800" baseline="30000" dirty="0">
                <a:effectLst/>
                <a:latin typeface="Invention" panose="020B0503020008020204"/>
                <a:ea typeface="Calibri" panose="020F0502020204030204" pitchFamily="34" charset="0"/>
                <a:cs typeface="Times New Roman" panose="02020603050405020304" pitchFamily="18" charset="0"/>
              </a:rPr>
              <a:t>4 </a:t>
            </a:r>
            <a:r>
              <a:rPr lang="en-GB" sz="1800" dirty="0">
                <a:effectLst/>
                <a:latin typeface="Invention" panose="020B0503020008020204"/>
                <a:ea typeface="Calibri" panose="020F0502020204030204" pitchFamily="34" charset="0"/>
                <a:cs typeface="Times New Roman" panose="02020603050405020304" pitchFamily="18" charset="0"/>
              </a:rPr>
              <a:t>Centre for Clinical Research in Infection and Sexual Health, University College London and Mortimer Market Centre(MMC), London, UK;</a:t>
            </a:r>
            <a:r>
              <a:rPr lang="en-US" sz="1800" dirty="0">
                <a:latin typeface="Invention" panose="020B0503020008020204"/>
                <a:ea typeface="Calibri" panose="020F0502020204030204" pitchFamily="34" charset="0"/>
                <a:cs typeface="Times New Roman" panose="02020603050405020304" pitchFamily="18" charset="0"/>
              </a:rPr>
              <a:t> </a:t>
            </a:r>
            <a:r>
              <a:rPr lang="en-GB" sz="1800" baseline="30000" dirty="0">
                <a:effectLst/>
                <a:latin typeface="Invention" panose="020B0503020008020204"/>
                <a:ea typeface="Calibri" panose="020F0502020204030204" pitchFamily="34" charset="0"/>
                <a:cs typeface="Times New Roman" panose="02020603050405020304" pitchFamily="18" charset="0"/>
              </a:rPr>
              <a:t>5 </a:t>
            </a:r>
            <a:r>
              <a:rPr lang="en-GB" sz="1800" dirty="0">
                <a:effectLst/>
                <a:latin typeface="Invention" panose="020B0503020008020204"/>
                <a:ea typeface="Calibri" panose="020F0502020204030204" pitchFamily="34" charset="0"/>
                <a:cs typeface="Times New Roman" panose="02020603050405020304" pitchFamily="18" charset="0"/>
              </a:rPr>
              <a:t>Adelphi, Real World (ARW), Bollington, UK</a:t>
            </a:r>
            <a:endParaRPr lang="en-US" sz="1800" dirty="0">
              <a:effectLst/>
              <a:latin typeface="Invention" panose="020B0503020008020204"/>
              <a:ea typeface="Calibri" panose="020F0502020204030204" pitchFamily="34" charset="0"/>
              <a:cs typeface="Times New Roman" panose="02020603050405020304" pitchFamily="18" charset="0"/>
            </a:endParaRPr>
          </a:p>
          <a:p>
            <a:endParaRPr lang="en-US" sz="6000" dirty="0"/>
          </a:p>
        </p:txBody>
      </p:sp>
      <p:sp>
        <p:nvSpPr>
          <p:cNvPr id="53" name="Text Placeholder 44">
            <a:extLst>
              <a:ext uri="{FF2B5EF4-FFF2-40B4-BE49-F238E27FC236}">
                <a16:creationId xmlns:a16="http://schemas.microsoft.com/office/drawing/2014/main" id="{133A3C1F-4755-49BA-93C0-C0D410AF3664}"/>
              </a:ext>
            </a:extLst>
          </p:cNvPr>
          <p:cNvSpPr txBox="1">
            <a:spLocks/>
          </p:cNvSpPr>
          <p:nvPr/>
        </p:nvSpPr>
        <p:spPr>
          <a:xfrm>
            <a:off x="4630561" y="9016071"/>
            <a:ext cx="8860177" cy="615608"/>
          </a:xfrm>
          <a:prstGeom prst="rect">
            <a:avLst/>
          </a:prstGeom>
        </p:spPr>
        <p:txBody>
          <a:bodyPr lIns="0" tIns="0" rIns="0" bIns="0"/>
          <a:lstStyle>
            <a:lvl1pPr marL="0" indent="0" algn="l" defTabSz="4075113" rtl="0" eaLnBrk="1" fontAlgn="base" hangingPunct="1">
              <a:spcBef>
                <a:spcPct val="20000"/>
              </a:spcBef>
              <a:spcAft>
                <a:spcPct val="0"/>
              </a:spcAft>
              <a:buClr>
                <a:schemeClr val="accent1"/>
              </a:buClr>
              <a:buFont typeface="Arial" charset="0"/>
              <a:buNone/>
              <a:defRPr b="1">
                <a:solidFill>
                  <a:schemeClr val="accent1"/>
                </a:solidFill>
                <a:latin typeface="Invention" panose="020B0503020008020204" pitchFamily="34" charset="0"/>
                <a:ea typeface="+mn-ea"/>
                <a:cs typeface="+mn-cs"/>
              </a:defRPr>
            </a:lvl1pPr>
            <a:lvl2pPr marL="574675" indent="-236538" algn="l" defTabSz="4075113" rtl="0" eaLnBrk="1" fontAlgn="base" hangingPunct="1">
              <a:spcBef>
                <a:spcPct val="20000"/>
              </a:spcBef>
              <a:spcAft>
                <a:spcPct val="0"/>
              </a:spcAft>
              <a:buClr>
                <a:schemeClr val="accent1"/>
              </a:buClr>
              <a:buFont typeface="Arial" charset="0"/>
              <a:buChar char="–"/>
              <a:defRPr>
                <a:solidFill>
                  <a:schemeClr val="tx1"/>
                </a:solidFill>
                <a:latin typeface="+mn-lt"/>
                <a:cs typeface="+mn-cs"/>
              </a:defRPr>
            </a:lvl2pPr>
            <a:lvl3pPr marL="849313" indent="-163513" algn="l" defTabSz="4075113" rtl="0" eaLnBrk="1" fontAlgn="base" hangingPunct="1">
              <a:spcBef>
                <a:spcPct val="20000"/>
              </a:spcBef>
              <a:spcAft>
                <a:spcPct val="0"/>
              </a:spcAft>
              <a:buClr>
                <a:schemeClr val="tx2"/>
              </a:buClr>
              <a:buFont typeface="Arial" charset="0"/>
              <a:buChar char="•"/>
              <a:defRPr>
                <a:solidFill>
                  <a:schemeClr val="tx1"/>
                </a:solidFill>
                <a:latin typeface="+mn-lt"/>
                <a:cs typeface="+mn-cs"/>
              </a:defRPr>
            </a:lvl3pPr>
            <a:lvl4pPr marL="1252538" indent="-228600" algn="l" defTabSz="4075113" rtl="0" eaLnBrk="1" fontAlgn="base" hangingPunct="1">
              <a:spcBef>
                <a:spcPct val="20000"/>
              </a:spcBef>
              <a:spcAft>
                <a:spcPct val="0"/>
              </a:spcAft>
              <a:buClr>
                <a:schemeClr val="tx2"/>
              </a:buClr>
              <a:buFont typeface="Arial" charset="0"/>
              <a:buChar char="–"/>
              <a:defRPr>
                <a:solidFill>
                  <a:schemeClr val="tx1"/>
                </a:solidFill>
                <a:latin typeface="+mn-lt"/>
                <a:cs typeface="+mn-cs"/>
              </a:defRPr>
            </a:lvl4pPr>
            <a:lvl5pPr marL="1374775" indent="230188" algn="l" defTabSz="4075113" rtl="0" eaLnBrk="1" fontAlgn="base" hangingPunct="1">
              <a:spcBef>
                <a:spcPct val="20000"/>
              </a:spcBef>
              <a:spcAft>
                <a:spcPct val="0"/>
              </a:spcAft>
              <a:buClr>
                <a:schemeClr val="tx2"/>
              </a:buClr>
              <a:buFont typeface="Arial" charset="0"/>
              <a:buChar char="•"/>
              <a:tabLst>
                <a:tab pos="1260475" algn="l"/>
              </a:tabLst>
              <a:defRPr>
                <a:solidFill>
                  <a:schemeClr val="tx1"/>
                </a:solidFill>
                <a:latin typeface="+mn-lt"/>
                <a:cs typeface="+mn-cs"/>
              </a:defRPr>
            </a:lvl5pPr>
            <a:lvl6pPr marL="9626600" indent="-1017588" algn="l" defTabSz="4075113" rtl="0" eaLnBrk="1" fontAlgn="base" hangingPunct="1">
              <a:spcBef>
                <a:spcPct val="20000"/>
              </a:spcBef>
              <a:spcAft>
                <a:spcPct val="0"/>
              </a:spcAft>
              <a:buChar char="»"/>
              <a:defRPr sz="8900">
                <a:solidFill>
                  <a:schemeClr val="tx1"/>
                </a:solidFill>
                <a:latin typeface="+mn-lt"/>
                <a:cs typeface="+mn-cs"/>
              </a:defRPr>
            </a:lvl6pPr>
            <a:lvl7pPr marL="10083800" indent="-1017588" algn="l" defTabSz="4075113" rtl="0" eaLnBrk="1" fontAlgn="base" hangingPunct="1">
              <a:spcBef>
                <a:spcPct val="20000"/>
              </a:spcBef>
              <a:spcAft>
                <a:spcPct val="0"/>
              </a:spcAft>
              <a:buChar char="»"/>
              <a:defRPr sz="8900">
                <a:solidFill>
                  <a:schemeClr val="tx1"/>
                </a:solidFill>
                <a:latin typeface="+mn-lt"/>
                <a:cs typeface="+mn-cs"/>
              </a:defRPr>
            </a:lvl7pPr>
            <a:lvl8pPr marL="10541000" indent="-1017588" algn="l" defTabSz="4075113" rtl="0" eaLnBrk="1" fontAlgn="base" hangingPunct="1">
              <a:spcBef>
                <a:spcPct val="20000"/>
              </a:spcBef>
              <a:spcAft>
                <a:spcPct val="0"/>
              </a:spcAft>
              <a:buChar char="»"/>
              <a:defRPr sz="8900">
                <a:solidFill>
                  <a:schemeClr val="tx1"/>
                </a:solidFill>
                <a:latin typeface="+mn-lt"/>
                <a:cs typeface="+mn-cs"/>
              </a:defRPr>
            </a:lvl8pPr>
            <a:lvl9pPr marL="10998200" indent="-1017588" algn="l" defTabSz="4075113" rtl="0" eaLnBrk="1" fontAlgn="base" hangingPunct="1">
              <a:spcBef>
                <a:spcPct val="20000"/>
              </a:spcBef>
              <a:spcAft>
                <a:spcPct val="0"/>
              </a:spcAft>
              <a:buChar char="»"/>
              <a:defRPr sz="8900">
                <a:solidFill>
                  <a:schemeClr val="tx1"/>
                </a:solidFill>
                <a:latin typeface="+mn-lt"/>
                <a:cs typeface="+mn-cs"/>
              </a:defRPr>
            </a:lvl9pPr>
          </a:lstStyle>
          <a:p>
            <a:endParaRPr lang="en-US" sz="1658" kern="0"/>
          </a:p>
        </p:txBody>
      </p:sp>
      <p:graphicFrame>
        <p:nvGraphicFramePr>
          <p:cNvPr id="91" name="Content Placeholder 8">
            <a:extLst>
              <a:ext uri="{FF2B5EF4-FFF2-40B4-BE49-F238E27FC236}">
                <a16:creationId xmlns:a16="http://schemas.microsoft.com/office/drawing/2014/main" id="{088352FC-EB69-4537-A0E1-2ECE74FCFA11}"/>
              </a:ext>
            </a:extLst>
          </p:cNvPr>
          <p:cNvGraphicFramePr>
            <a:graphicFrameLocks/>
          </p:cNvGraphicFramePr>
          <p:nvPr>
            <p:extLst>
              <p:ext uri="{D42A27DB-BD31-4B8C-83A1-F6EECF244321}">
                <p14:modId xmlns:p14="http://schemas.microsoft.com/office/powerpoint/2010/main" val="1266437310"/>
              </p:ext>
            </p:extLst>
          </p:nvPr>
        </p:nvGraphicFramePr>
        <p:xfrm>
          <a:off x="195297" y="22849872"/>
          <a:ext cx="14512672" cy="17613225"/>
        </p:xfrm>
        <a:graphic>
          <a:graphicData uri="http://schemas.openxmlformats.org/drawingml/2006/table">
            <a:tbl>
              <a:tblPr firstRow="1">
                <a:tableStyleId>{616DA210-FB5B-4158-B5E0-FEB733F419BA}</a:tableStyleId>
              </a:tblPr>
              <a:tblGrid>
                <a:gridCol w="4524785">
                  <a:extLst>
                    <a:ext uri="{9D8B030D-6E8A-4147-A177-3AD203B41FA5}">
                      <a16:colId xmlns:a16="http://schemas.microsoft.com/office/drawing/2014/main" val="20000"/>
                    </a:ext>
                  </a:extLst>
                </a:gridCol>
                <a:gridCol w="3494724">
                  <a:extLst>
                    <a:ext uri="{9D8B030D-6E8A-4147-A177-3AD203B41FA5}">
                      <a16:colId xmlns:a16="http://schemas.microsoft.com/office/drawing/2014/main" val="2750386943"/>
                    </a:ext>
                  </a:extLst>
                </a:gridCol>
                <a:gridCol w="3431945">
                  <a:extLst>
                    <a:ext uri="{9D8B030D-6E8A-4147-A177-3AD203B41FA5}">
                      <a16:colId xmlns:a16="http://schemas.microsoft.com/office/drawing/2014/main" val="453608384"/>
                    </a:ext>
                  </a:extLst>
                </a:gridCol>
                <a:gridCol w="3061218">
                  <a:extLst>
                    <a:ext uri="{9D8B030D-6E8A-4147-A177-3AD203B41FA5}">
                      <a16:colId xmlns:a16="http://schemas.microsoft.com/office/drawing/2014/main" val="2170351227"/>
                    </a:ext>
                  </a:extLst>
                </a:gridCol>
              </a:tblGrid>
              <a:tr h="0">
                <a:tc>
                  <a:txBody>
                    <a:bodyPr/>
                    <a:lstStyle/>
                    <a:p>
                      <a:pPr algn="ctr">
                        <a:lnSpc>
                          <a:spcPts val="3300"/>
                        </a:lnSpc>
                      </a:pPr>
                      <a:endParaRPr lang="en-US" sz="2400" dirty="0">
                        <a:solidFill>
                          <a:srgbClr val="000000"/>
                        </a:solidFill>
                        <a:latin typeface="Invention" panose="020B0503020008020204"/>
                      </a:endParaRPr>
                    </a:p>
                  </a:txBody>
                  <a:tcPr marL="127741" marR="127741" marT="63871" marB="63871" anchor="b">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algn="ctr">
                        <a:lnSpc>
                          <a:spcPts val="3300"/>
                        </a:lnSpc>
                      </a:pPr>
                      <a:r>
                        <a:rPr lang="en-GB" sz="2400" dirty="0">
                          <a:solidFill>
                            <a:srgbClr val="000000"/>
                          </a:solidFill>
                          <a:latin typeface="Invention" panose="020B0503020008020204"/>
                        </a:rPr>
                        <a:t>Overall (N=300), n(%)</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algn="ctr">
                        <a:lnSpc>
                          <a:spcPts val="3300"/>
                        </a:lnSpc>
                      </a:pPr>
                      <a:r>
                        <a:rPr lang="en-GB" sz="2400" dirty="0">
                          <a:solidFill>
                            <a:srgbClr val="000000"/>
                          </a:solidFill>
                          <a:latin typeface="Invention" panose="020B0503020008020204"/>
                        </a:rPr>
                        <a:t>ART experienced (n=288), n(%)</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2">
                        <a:lumMod val="60000"/>
                        <a:lumOff val="40000"/>
                      </a:schemeClr>
                    </a:solidFill>
                  </a:tcPr>
                </a:tc>
                <a:tc>
                  <a:txBody>
                    <a:bodyPr/>
                    <a:lstStyle/>
                    <a:p>
                      <a:pPr algn="ctr">
                        <a:lnSpc>
                          <a:spcPts val="3300"/>
                        </a:lnSpc>
                      </a:pPr>
                      <a:r>
                        <a:rPr lang="en-GB" sz="2400" dirty="0">
                          <a:solidFill>
                            <a:srgbClr val="000000"/>
                          </a:solidFill>
                          <a:latin typeface="Invention" panose="020B0503020008020204"/>
                        </a:rPr>
                        <a:t>ART naïve (n=12), n(%) </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10000"/>
                  </a:ext>
                </a:extLst>
              </a:tr>
              <a:tr h="0">
                <a:tc>
                  <a:txBody>
                    <a:bodyPr/>
                    <a:lstStyle/>
                    <a:p>
                      <a:pPr>
                        <a:lnSpc>
                          <a:spcPct val="100000"/>
                        </a:lnSpc>
                      </a:pPr>
                      <a:r>
                        <a:rPr lang="en-GB" sz="2400" b="1">
                          <a:solidFill>
                            <a:srgbClr val="000000"/>
                          </a:solidFill>
                          <a:latin typeface="Invention" panose="020B0503020008020204"/>
                        </a:rPr>
                        <a:t>G</a:t>
                      </a:r>
                      <a:r>
                        <a:rPr lang="en-US" sz="2400" b="1">
                          <a:solidFill>
                            <a:srgbClr val="000000"/>
                          </a:solidFill>
                          <a:latin typeface="Invention" panose="020B0503020008020204"/>
                        </a:rPr>
                        <a:t>ender: Male (incl. TGM)</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A8E2D1"/>
                    </a:solidFill>
                  </a:tcPr>
                </a:tc>
                <a:tc>
                  <a:txBody>
                    <a:bodyPr/>
                    <a:lstStyle/>
                    <a:p>
                      <a:pPr algn="ctr">
                        <a:lnSpc>
                          <a:spcPts val="3300"/>
                        </a:lnSpc>
                      </a:pPr>
                      <a:r>
                        <a:rPr lang="en-GB" sz="2400" dirty="0">
                          <a:solidFill>
                            <a:srgbClr val="000000"/>
                          </a:solidFill>
                          <a:latin typeface="Invention" panose="020B0503020008020204"/>
                        </a:rPr>
                        <a:t>249 (83)</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239 (83)</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10 (83)</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10002"/>
                  </a:ext>
                </a:extLst>
              </a:tr>
              <a:tr h="0">
                <a:tc gridSpan="4">
                  <a:txBody>
                    <a:bodyPr/>
                    <a:lstStyle/>
                    <a:p>
                      <a:pPr>
                        <a:lnSpc>
                          <a:spcPts val="3300"/>
                        </a:lnSpc>
                      </a:pPr>
                      <a:r>
                        <a:rPr lang="en-GB" sz="2400" b="1" dirty="0">
                          <a:solidFill>
                            <a:srgbClr val="000000"/>
                          </a:solidFill>
                          <a:latin typeface="Invention" panose="020B0503020008020204"/>
                        </a:rPr>
                        <a:t>Age (years)</a:t>
                      </a:r>
                      <a:endParaRPr lang="en-US" sz="2400" b="1"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8E2D1"/>
                    </a:solidFill>
                  </a:tcPr>
                </a:tc>
                <a:tc hMerge="1">
                  <a:txBody>
                    <a:bodyPr/>
                    <a:lstStyle/>
                    <a:p>
                      <a:endParaRPr lang="en-US"/>
                    </a:p>
                  </a:txBody>
                  <a:tcP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tcPr>
                </a:tc>
                <a:tc hMerge="1">
                  <a:txBody>
                    <a:bodyPr/>
                    <a:lstStyle/>
                    <a:p>
                      <a:endParaRPr lang="en-US"/>
                    </a:p>
                  </a:txBody>
                  <a:tcP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tcPr>
                </a:tc>
                <a:tc hMerge="1">
                  <a:txBody>
                    <a:bodyPr/>
                    <a:lstStyle/>
                    <a:p>
                      <a:pPr>
                        <a:lnSpc>
                          <a:spcPts val="3300"/>
                        </a:lnSpc>
                      </a:pPr>
                      <a:endParaRPr lang="en-US" sz="3200" b="1">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A8E2D1"/>
                    </a:solidFill>
                  </a:tcPr>
                </a:tc>
                <a:extLst>
                  <a:ext uri="{0D108BD9-81ED-4DB2-BD59-A6C34878D82A}">
                    <a16:rowId xmlns:a16="http://schemas.microsoft.com/office/drawing/2014/main" val="10003"/>
                  </a:ext>
                </a:extLst>
              </a:tr>
              <a:tr h="0">
                <a:tc>
                  <a:txBody>
                    <a:bodyPr/>
                    <a:lstStyle/>
                    <a:p>
                      <a:pPr algn="r">
                        <a:lnSpc>
                          <a:spcPts val="3300"/>
                        </a:lnSpc>
                      </a:pPr>
                      <a:r>
                        <a:rPr lang="en-GB" sz="2400">
                          <a:solidFill>
                            <a:srgbClr val="000000"/>
                          </a:solidFill>
                          <a:latin typeface="Invention" panose="020B0503020008020204"/>
                        </a:rPr>
                        <a:t>18-29</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11(4)</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9 (3)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2 (17)</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10004"/>
                  </a:ext>
                </a:extLst>
              </a:tr>
              <a:tr h="0">
                <a:tc>
                  <a:txBody>
                    <a:bodyPr/>
                    <a:lstStyle/>
                    <a:p>
                      <a:pPr algn="r">
                        <a:lnSpc>
                          <a:spcPts val="3300"/>
                        </a:lnSpc>
                      </a:pPr>
                      <a:r>
                        <a:rPr lang="en-GB" sz="2400">
                          <a:solidFill>
                            <a:srgbClr val="000000"/>
                          </a:solidFill>
                          <a:latin typeface="Invention" panose="020B0503020008020204"/>
                        </a:rPr>
                        <a:t>30-39</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57 (19)</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57 (20)</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0 (0)</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10005"/>
                  </a:ext>
                </a:extLst>
              </a:tr>
              <a:tr h="0">
                <a:tc>
                  <a:txBody>
                    <a:bodyPr/>
                    <a:lstStyle/>
                    <a:p>
                      <a:pPr algn="r">
                        <a:lnSpc>
                          <a:spcPts val="3300"/>
                        </a:lnSpc>
                      </a:pPr>
                      <a:r>
                        <a:rPr lang="en-GB" sz="2400">
                          <a:solidFill>
                            <a:srgbClr val="000000"/>
                          </a:solidFill>
                          <a:latin typeface="Invention" panose="020B0503020008020204"/>
                        </a:rPr>
                        <a:t>40-49</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98 (33)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92 (32)</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6 (50)</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522030277"/>
                  </a:ext>
                </a:extLst>
              </a:tr>
              <a:tr h="0">
                <a:tc>
                  <a:txBody>
                    <a:bodyPr/>
                    <a:lstStyle/>
                    <a:p>
                      <a:pPr algn="r">
                        <a:lnSpc>
                          <a:spcPts val="3300"/>
                        </a:lnSpc>
                      </a:pPr>
                      <a:r>
                        <a:rPr lang="en-GB" sz="2400">
                          <a:solidFill>
                            <a:srgbClr val="000000"/>
                          </a:solidFill>
                          <a:latin typeface="Invention" panose="020B0503020008020204"/>
                        </a:rPr>
                        <a:t>50-64</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115 (38)</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112 (39)</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3 (25)</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499781049"/>
                  </a:ext>
                </a:extLst>
              </a:tr>
              <a:tr h="0">
                <a:tc>
                  <a:txBody>
                    <a:bodyPr/>
                    <a:lstStyle/>
                    <a:p>
                      <a:pPr algn="r">
                        <a:lnSpc>
                          <a:spcPts val="3300"/>
                        </a:lnSpc>
                      </a:pPr>
                      <a:r>
                        <a:rPr lang="en-US" sz="2400" dirty="0">
                          <a:solidFill>
                            <a:srgbClr val="000000"/>
                          </a:solidFill>
                          <a:latin typeface="Invention" panose="020B0503020008020204"/>
                        </a:rPr>
                        <a:t>≥65</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no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19 (6)</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no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18 (6)</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no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1 (8)</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noFill/>
                      <a:prstDash val="solid"/>
                      <a:round/>
                      <a:headEnd type="none" w="med" len="med"/>
                      <a:tailEnd type="none" w="med" len="med"/>
                    </a:lnB>
                    <a:solidFill>
                      <a:schemeClr val="accent4"/>
                    </a:solidFill>
                  </a:tcPr>
                </a:tc>
                <a:extLst>
                  <a:ext uri="{0D108BD9-81ED-4DB2-BD59-A6C34878D82A}">
                    <a16:rowId xmlns:a16="http://schemas.microsoft.com/office/drawing/2014/main" val="2250156035"/>
                  </a:ext>
                </a:extLst>
              </a:tr>
              <a:tr h="0">
                <a:tc gridSpan="4">
                  <a:txBody>
                    <a:bodyPr/>
                    <a:lstStyle/>
                    <a:p>
                      <a:pPr>
                        <a:lnSpc>
                          <a:spcPts val="3300"/>
                        </a:lnSpc>
                      </a:pPr>
                      <a:r>
                        <a:rPr lang="en-GB" sz="2400" b="1" dirty="0">
                          <a:solidFill>
                            <a:srgbClr val="000000"/>
                          </a:solidFill>
                          <a:latin typeface="Invention" panose="020B0503020008020204"/>
                        </a:rPr>
                        <a:t>Ethnicity</a:t>
                      </a:r>
                      <a:endParaRPr lang="en-US" sz="2400" b="1" dirty="0">
                        <a:solidFill>
                          <a:srgbClr val="000000"/>
                        </a:solidFill>
                        <a:latin typeface="Invention" panose="020B0503020008020204"/>
                      </a:endParaRPr>
                    </a:p>
                  </a:txBody>
                  <a:tcPr marL="127741" marR="127741" marT="63871" marB="63871" anchor="ctr">
                    <a:lnL w="76200" cap="flat" cmpd="sng" algn="ctr">
                      <a:noFill/>
                      <a:prstDash val="solid"/>
                      <a:round/>
                      <a:headEnd type="none" w="med" len="med"/>
                      <a:tailEnd type="none" w="med" len="med"/>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A8E2D1"/>
                    </a:solidFill>
                  </a:tcPr>
                </a:tc>
                <a:tc hMerge="1">
                  <a:txBody>
                    <a:bodyPr/>
                    <a:lstStyle/>
                    <a:p>
                      <a:endParaRPr lang="en-US"/>
                    </a:p>
                  </a:txBody>
                  <a:tcPr>
                    <a:lnL w="76200" cap="flat" cmpd="sng" algn="ctr">
                      <a:noFill/>
                      <a:prstDash val="solid"/>
                      <a:round/>
                      <a:headEnd type="none" w="med" len="med"/>
                      <a:tailEnd type="none" w="med" len="med"/>
                    </a:lnL>
                    <a:lnT w="76200" cap="flat" cmpd="sng" algn="ctr">
                      <a:noFill/>
                      <a:prstDash val="solid"/>
                      <a:round/>
                      <a:headEnd type="none" w="med" len="med"/>
                      <a:tailEnd type="none" w="med" len="med"/>
                    </a:lnT>
                  </a:tcPr>
                </a:tc>
                <a:tc hMerge="1">
                  <a:txBody>
                    <a:bodyPr/>
                    <a:lstStyle/>
                    <a:p>
                      <a:endParaRPr lang="en-US"/>
                    </a:p>
                  </a:txBody>
                  <a:tcP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tcPr>
                </a:tc>
                <a:tc hMerge="1">
                  <a:txBody>
                    <a:bodyPr/>
                    <a:lstStyle/>
                    <a:p>
                      <a:pPr>
                        <a:lnSpc>
                          <a:spcPts val="3300"/>
                        </a:lnSpc>
                      </a:pPr>
                      <a:endParaRPr lang="en-US" sz="3200" b="1">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A8E2D1"/>
                    </a:solidFill>
                  </a:tcPr>
                </a:tc>
                <a:extLst>
                  <a:ext uri="{0D108BD9-81ED-4DB2-BD59-A6C34878D82A}">
                    <a16:rowId xmlns:a16="http://schemas.microsoft.com/office/drawing/2014/main" val="4243205932"/>
                  </a:ext>
                </a:extLst>
              </a:tr>
              <a:tr h="0">
                <a:tc>
                  <a:txBody>
                    <a:bodyPr/>
                    <a:lstStyle/>
                    <a:p>
                      <a:pPr algn="r">
                        <a:lnSpc>
                          <a:spcPts val="3300"/>
                        </a:lnSpc>
                      </a:pPr>
                      <a:r>
                        <a:rPr lang="en-GB" sz="2400" dirty="0">
                          <a:solidFill>
                            <a:srgbClr val="000000"/>
                          </a:solidFill>
                          <a:latin typeface="Invention" panose="020B0503020008020204"/>
                        </a:rPr>
                        <a:t>White</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196 (65)</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188 (65)</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8 (67)</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3642763344"/>
                  </a:ext>
                </a:extLst>
              </a:tr>
              <a:tr h="0">
                <a:tc>
                  <a:txBody>
                    <a:bodyPr/>
                    <a:lstStyle/>
                    <a:p>
                      <a:pPr algn="r">
                        <a:lnSpc>
                          <a:spcPts val="3300"/>
                        </a:lnSpc>
                      </a:pPr>
                      <a:r>
                        <a:rPr lang="en-GB" sz="2400">
                          <a:solidFill>
                            <a:srgbClr val="000000"/>
                          </a:solidFill>
                          <a:latin typeface="Invention" panose="020B0503020008020204"/>
                        </a:rPr>
                        <a:t>Black</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41 (14)</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38 (13)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3 (25)</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1314059218"/>
                  </a:ext>
                </a:extLst>
              </a:tr>
              <a:tr h="0">
                <a:tc>
                  <a:txBody>
                    <a:bodyPr/>
                    <a:lstStyle/>
                    <a:p>
                      <a:pPr algn="r">
                        <a:lnSpc>
                          <a:spcPts val="3300"/>
                        </a:lnSpc>
                      </a:pPr>
                      <a:r>
                        <a:rPr lang="en-GB" sz="2400">
                          <a:solidFill>
                            <a:srgbClr val="000000"/>
                          </a:solidFill>
                          <a:latin typeface="Invention" panose="020B0503020008020204"/>
                        </a:rPr>
                        <a:t>Mixed/ multiple</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10 (3)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10 (4)</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0 (0)</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963184348"/>
                  </a:ext>
                </a:extLst>
              </a:tr>
              <a:tr h="0">
                <a:tc>
                  <a:txBody>
                    <a:bodyPr/>
                    <a:lstStyle/>
                    <a:p>
                      <a:pPr algn="r">
                        <a:lnSpc>
                          <a:spcPts val="3300"/>
                        </a:lnSpc>
                      </a:pPr>
                      <a:r>
                        <a:rPr lang="en-GB" sz="2400">
                          <a:solidFill>
                            <a:srgbClr val="000000"/>
                          </a:solidFill>
                          <a:latin typeface="Invention" panose="020B0503020008020204"/>
                        </a:rPr>
                        <a:t>Asian</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7 (2)</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7 (2)</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0 (0)</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1849522614"/>
                  </a:ext>
                </a:extLst>
              </a:tr>
              <a:tr h="0">
                <a:tc>
                  <a:txBody>
                    <a:bodyPr/>
                    <a:lstStyle/>
                    <a:p>
                      <a:pPr algn="r">
                        <a:lnSpc>
                          <a:spcPts val="3300"/>
                        </a:lnSpc>
                      </a:pPr>
                      <a:r>
                        <a:rPr lang="en-GB" sz="2400">
                          <a:solidFill>
                            <a:srgbClr val="000000"/>
                          </a:solidFill>
                          <a:latin typeface="Invention" panose="020B0503020008020204"/>
                        </a:rPr>
                        <a:t>Other</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39 (13)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38 (13)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 (8)</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091899103"/>
                  </a:ext>
                </a:extLst>
              </a:tr>
              <a:tr h="0">
                <a:tc>
                  <a:txBody>
                    <a:bodyPr/>
                    <a:lstStyle/>
                    <a:p>
                      <a:pPr algn="r">
                        <a:lnSpc>
                          <a:spcPts val="3300"/>
                        </a:lnSpc>
                      </a:pPr>
                      <a:r>
                        <a:rPr lang="en-GB" sz="2400" dirty="0">
                          <a:solidFill>
                            <a:srgbClr val="000000"/>
                          </a:solidFill>
                          <a:latin typeface="Invention" panose="020B0503020008020204"/>
                        </a:rPr>
                        <a:t>Data not available</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7 (2)</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7 (2)</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0 (0)</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678720696"/>
                  </a:ext>
                </a:extLst>
              </a:tr>
              <a:tr h="0">
                <a:tc gridSpan="4">
                  <a:txBody>
                    <a:bodyPr/>
                    <a:lstStyle/>
                    <a:p>
                      <a:pPr>
                        <a:lnSpc>
                          <a:spcPts val="3300"/>
                        </a:lnSpc>
                      </a:pPr>
                      <a:r>
                        <a:rPr lang="en-GB" sz="2400" b="1" dirty="0">
                          <a:solidFill>
                            <a:srgbClr val="000000"/>
                          </a:solidFill>
                          <a:latin typeface="Invention" panose="020B0503020008020204"/>
                        </a:rPr>
                        <a:t>Smoking status</a:t>
                      </a:r>
                      <a:endParaRPr lang="en-US" sz="2400" b="1"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8E2D1"/>
                    </a:solidFill>
                  </a:tcPr>
                </a:tc>
                <a:tc hMerge="1">
                  <a:txBody>
                    <a:bodyPr/>
                    <a:lstStyle/>
                    <a:p>
                      <a:endParaRPr lang="en-US"/>
                    </a:p>
                  </a:txBody>
                  <a:tcP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tcPr>
                </a:tc>
                <a:tc hMerge="1">
                  <a:txBody>
                    <a:bodyPr/>
                    <a:lstStyle/>
                    <a:p>
                      <a:endParaRPr lang="en-US"/>
                    </a:p>
                  </a:txBody>
                  <a:tcP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tcPr>
                </a:tc>
                <a:tc hMerge="1">
                  <a:txBody>
                    <a:bodyPr/>
                    <a:lstStyle/>
                    <a:p>
                      <a:pPr>
                        <a:lnSpc>
                          <a:spcPts val="3300"/>
                        </a:lnSpc>
                      </a:pPr>
                      <a:endParaRPr lang="en-US" sz="3200" b="1">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A8E2D1"/>
                    </a:solidFill>
                  </a:tcPr>
                </a:tc>
                <a:extLst>
                  <a:ext uri="{0D108BD9-81ED-4DB2-BD59-A6C34878D82A}">
                    <a16:rowId xmlns:a16="http://schemas.microsoft.com/office/drawing/2014/main" val="4075460318"/>
                  </a:ext>
                </a:extLst>
              </a:tr>
              <a:tr h="0">
                <a:tc>
                  <a:txBody>
                    <a:bodyPr/>
                    <a:lstStyle/>
                    <a:p>
                      <a:pPr algn="r">
                        <a:lnSpc>
                          <a:spcPts val="3300"/>
                        </a:lnSpc>
                      </a:pPr>
                      <a:r>
                        <a:rPr lang="en-GB" sz="2400">
                          <a:solidFill>
                            <a:srgbClr val="000000"/>
                          </a:solidFill>
                          <a:latin typeface="Invention" panose="020B0503020008020204"/>
                        </a:rPr>
                        <a:t>Active smoker</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70 (23)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lnSpc>
                          <a:spcPts val="3300"/>
                        </a:lnSpc>
                      </a:pPr>
                      <a:r>
                        <a:rPr lang="en-GB" sz="2400">
                          <a:solidFill>
                            <a:srgbClr val="000000"/>
                          </a:solidFill>
                          <a:latin typeface="Invention" panose="020B0503020008020204"/>
                        </a:rPr>
                        <a:t>67 (23)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lnSpc>
                          <a:spcPts val="3300"/>
                        </a:lnSpc>
                      </a:pPr>
                      <a:r>
                        <a:rPr lang="en-GB" sz="2400">
                          <a:solidFill>
                            <a:srgbClr val="000000"/>
                          </a:solidFill>
                          <a:latin typeface="Invention" panose="020B0503020008020204"/>
                        </a:rPr>
                        <a:t>3 (25)</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3794708894"/>
                  </a:ext>
                </a:extLst>
              </a:tr>
              <a:tr h="0">
                <a:tc>
                  <a:txBody>
                    <a:bodyPr/>
                    <a:lstStyle/>
                    <a:p>
                      <a:pPr algn="r">
                        <a:lnSpc>
                          <a:spcPts val="3300"/>
                        </a:lnSpc>
                      </a:pPr>
                      <a:r>
                        <a:rPr lang="en-GB" sz="2400">
                          <a:solidFill>
                            <a:srgbClr val="000000"/>
                          </a:solidFill>
                          <a:latin typeface="Invention" panose="020B0503020008020204"/>
                        </a:rPr>
                        <a:t>Ex-smoker</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40 (13)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lnSpc>
                          <a:spcPts val="3300"/>
                        </a:lnSpc>
                      </a:pPr>
                      <a:r>
                        <a:rPr lang="en-GB" sz="2400">
                          <a:solidFill>
                            <a:srgbClr val="000000"/>
                          </a:solidFill>
                          <a:latin typeface="Invention" panose="020B0503020008020204"/>
                        </a:rPr>
                        <a:t>39 (14)</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lnSpc>
                          <a:spcPts val="3300"/>
                        </a:lnSpc>
                      </a:pPr>
                      <a:r>
                        <a:rPr lang="en-GB" sz="2400">
                          <a:solidFill>
                            <a:srgbClr val="000000"/>
                          </a:solidFill>
                          <a:latin typeface="Invention" panose="020B0503020008020204"/>
                        </a:rPr>
                        <a:t>1 (8)</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011269019"/>
                  </a:ext>
                </a:extLst>
              </a:tr>
              <a:tr h="0">
                <a:tc>
                  <a:txBody>
                    <a:bodyPr/>
                    <a:lstStyle/>
                    <a:p>
                      <a:pPr algn="r">
                        <a:lnSpc>
                          <a:spcPts val="3300"/>
                        </a:lnSpc>
                      </a:pPr>
                      <a:r>
                        <a:rPr lang="en-GB" sz="2400">
                          <a:solidFill>
                            <a:srgbClr val="000000"/>
                          </a:solidFill>
                          <a:latin typeface="Invention" panose="020B0503020008020204"/>
                        </a:rPr>
                        <a:t>Never smoked</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123 (41)</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116 (40)</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7 (58)</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3672594068"/>
                  </a:ext>
                </a:extLst>
              </a:tr>
              <a:tr h="0">
                <a:tc>
                  <a:txBody>
                    <a:bodyPr/>
                    <a:lstStyle/>
                    <a:p>
                      <a:pPr algn="r">
                        <a:lnSpc>
                          <a:spcPts val="3300"/>
                        </a:lnSpc>
                      </a:pPr>
                      <a:r>
                        <a:rPr lang="en-GB" sz="2400">
                          <a:solidFill>
                            <a:srgbClr val="000000"/>
                          </a:solidFill>
                          <a:latin typeface="Invention" panose="020B0503020008020204"/>
                        </a:rPr>
                        <a:t>Data not available</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67 (22)</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66 (23)</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 (8)</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686599575"/>
                  </a:ext>
                </a:extLst>
              </a:tr>
              <a:tr h="0">
                <a:tc gridSpan="4">
                  <a:txBody>
                    <a:bodyPr/>
                    <a:lstStyle/>
                    <a:p>
                      <a:pPr>
                        <a:lnSpc>
                          <a:spcPts val="3300"/>
                        </a:lnSpc>
                      </a:pPr>
                      <a:r>
                        <a:rPr lang="en-GB" sz="2400" b="1" dirty="0">
                          <a:solidFill>
                            <a:srgbClr val="000000"/>
                          </a:solidFill>
                          <a:latin typeface="Invention" panose="020B0503020008020204"/>
                        </a:rPr>
                        <a:t>BMI</a:t>
                      </a:r>
                      <a:endParaRPr lang="en-US" sz="2400" b="1"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A8E2D1"/>
                    </a:solidFill>
                  </a:tcPr>
                </a:tc>
                <a:tc hMerge="1">
                  <a:txBody>
                    <a:bodyPr/>
                    <a:lstStyle/>
                    <a:p>
                      <a:endParaRPr lang="en-US"/>
                    </a:p>
                  </a:txBody>
                  <a:tcP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tcPr>
                </a:tc>
                <a:tc hMerge="1">
                  <a:txBody>
                    <a:bodyPr/>
                    <a:lstStyle/>
                    <a:p>
                      <a:endParaRPr lang="en-US"/>
                    </a:p>
                  </a:txBody>
                  <a:tcP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tcPr>
                </a:tc>
                <a:tc hMerge="1">
                  <a:txBody>
                    <a:bodyPr/>
                    <a:lstStyle/>
                    <a:p>
                      <a:pPr>
                        <a:lnSpc>
                          <a:spcPts val="3300"/>
                        </a:lnSpc>
                      </a:pPr>
                      <a:endParaRPr lang="en-US" sz="3200" b="1">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A8E2D1"/>
                    </a:solidFill>
                  </a:tcPr>
                </a:tc>
                <a:extLst>
                  <a:ext uri="{0D108BD9-81ED-4DB2-BD59-A6C34878D82A}">
                    <a16:rowId xmlns:a16="http://schemas.microsoft.com/office/drawing/2014/main" val="832201415"/>
                  </a:ext>
                </a:extLst>
              </a:tr>
              <a:tr h="0">
                <a:tc>
                  <a:txBody>
                    <a:bodyPr/>
                    <a:lstStyle/>
                    <a:p>
                      <a:pPr algn="r">
                        <a:lnSpc>
                          <a:spcPts val="3300"/>
                        </a:lnSpc>
                      </a:pPr>
                      <a:r>
                        <a:rPr lang="en-GB" sz="2400">
                          <a:solidFill>
                            <a:srgbClr val="000000"/>
                          </a:solidFill>
                          <a:latin typeface="Invention" panose="020B0503020008020204"/>
                        </a:rPr>
                        <a:t>&lt;18.5</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4 (1)</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lnSpc>
                          <a:spcPts val="3300"/>
                        </a:lnSpc>
                      </a:pPr>
                      <a:r>
                        <a:rPr lang="en-GB" sz="2400">
                          <a:solidFill>
                            <a:srgbClr val="000000"/>
                          </a:solidFill>
                          <a:latin typeface="Invention" panose="020B0503020008020204"/>
                        </a:rPr>
                        <a:t>2(1)</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lnSpc>
                          <a:spcPts val="3300"/>
                        </a:lnSpc>
                      </a:pPr>
                      <a:r>
                        <a:rPr lang="en-GB" sz="2400">
                          <a:solidFill>
                            <a:srgbClr val="000000"/>
                          </a:solidFill>
                          <a:latin typeface="Invention" panose="020B0503020008020204"/>
                        </a:rPr>
                        <a:t>2 (17)</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1889394163"/>
                  </a:ext>
                </a:extLst>
              </a:tr>
              <a:tr h="0">
                <a:tc>
                  <a:txBody>
                    <a:bodyPr/>
                    <a:lstStyle/>
                    <a:p>
                      <a:pPr algn="r">
                        <a:lnSpc>
                          <a:spcPts val="3300"/>
                        </a:lnSpc>
                      </a:pPr>
                      <a:r>
                        <a:rPr lang="en-US" sz="2400">
                          <a:solidFill>
                            <a:srgbClr val="000000"/>
                          </a:solidFill>
                          <a:latin typeface="Invention" panose="020B0503020008020204"/>
                        </a:rPr>
                        <a:t>≥18.5 and &lt;24.9</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75 (25)</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74 (26)</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 (8)</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944249134"/>
                  </a:ext>
                </a:extLst>
              </a:tr>
              <a:tr h="0">
                <a:tc>
                  <a:txBody>
                    <a:bodyPr/>
                    <a:lstStyle/>
                    <a:p>
                      <a:pPr algn="r">
                        <a:lnSpc>
                          <a:spcPts val="3300"/>
                        </a:lnSpc>
                      </a:pPr>
                      <a:r>
                        <a:rPr lang="en-US" sz="2400">
                          <a:solidFill>
                            <a:srgbClr val="000000"/>
                          </a:solidFill>
                          <a:latin typeface="Invention" panose="020B0503020008020204"/>
                        </a:rPr>
                        <a:t>≥24.9 and &lt;29.9</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75 (25)</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73 (25)</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2 (17)</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1074264519"/>
                  </a:ext>
                </a:extLst>
              </a:tr>
              <a:tr h="0">
                <a:tc>
                  <a:txBody>
                    <a:bodyPr/>
                    <a:lstStyle/>
                    <a:p>
                      <a:pPr algn="r">
                        <a:lnSpc>
                          <a:spcPts val="3300"/>
                        </a:lnSpc>
                      </a:pPr>
                      <a:r>
                        <a:rPr lang="en-US" sz="2400">
                          <a:solidFill>
                            <a:srgbClr val="000000"/>
                          </a:solidFill>
                          <a:latin typeface="Invention" panose="020B0503020008020204"/>
                        </a:rPr>
                        <a:t>≥29.9</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20 (11)</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20 (12)</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0 (0)</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64822936"/>
                  </a:ext>
                </a:extLst>
              </a:tr>
              <a:tr h="0">
                <a:tc>
                  <a:txBody>
                    <a:bodyPr/>
                    <a:lstStyle/>
                    <a:p>
                      <a:pPr algn="r">
                        <a:lnSpc>
                          <a:spcPts val="3300"/>
                        </a:lnSpc>
                      </a:pPr>
                      <a:r>
                        <a:rPr lang="en-GB" sz="2400" dirty="0">
                          <a:solidFill>
                            <a:srgbClr val="000000"/>
                          </a:solidFill>
                          <a:latin typeface="Invention" panose="020B0503020008020204"/>
                        </a:rPr>
                        <a:t>Data not available</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126 (42)</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119 (41)</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7 (58)</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62317427"/>
                  </a:ext>
                </a:extLst>
              </a:tr>
              <a:tr h="0">
                <a:tc gridSpan="4">
                  <a:txBody>
                    <a:bodyPr/>
                    <a:lstStyle/>
                    <a:p>
                      <a:pPr algn="l">
                        <a:lnSpc>
                          <a:spcPts val="3300"/>
                        </a:lnSpc>
                      </a:pPr>
                      <a:r>
                        <a:rPr lang="en-US" sz="2400" b="1" dirty="0">
                          <a:solidFill>
                            <a:srgbClr val="000000"/>
                          </a:solidFill>
                          <a:highlight>
                            <a:srgbClr val="A8E2D1"/>
                          </a:highlight>
                          <a:latin typeface="Invention" panose="020B0503020008020204"/>
                        </a:rPr>
                        <a:t>Major and minor mutation categories</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A8E2D1"/>
                    </a:solidFill>
                  </a:tcPr>
                </a:tc>
                <a:tc hMerge="1">
                  <a:txBody>
                    <a:bodyPr/>
                    <a:lstStyle/>
                    <a:p>
                      <a:pPr algn="ctr">
                        <a:lnSpc>
                          <a:spcPts val="3300"/>
                        </a:lnSpc>
                      </a:pP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hMerge="1">
                  <a:txBody>
                    <a:bodyPr/>
                    <a:lstStyle/>
                    <a:p>
                      <a:pPr algn="ctr">
                        <a:lnSpc>
                          <a:spcPts val="3300"/>
                        </a:lnSpc>
                      </a:pP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hMerge="1">
                  <a:txBody>
                    <a:bodyPr/>
                    <a:lstStyle/>
                    <a:p>
                      <a:pPr algn="ctr">
                        <a:lnSpc>
                          <a:spcPts val="3300"/>
                        </a:lnSpc>
                      </a:pP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610053970"/>
                  </a:ext>
                </a:extLst>
              </a:tr>
              <a:tr h="0">
                <a:tc>
                  <a:txBody>
                    <a:bodyPr/>
                    <a:lstStyle/>
                    <a:p>
                      <a:pPr algn="r">
                        <a:lnSpc>
                          <a:spcPts val="3300"/>
                        </a:lnSpc>
                      </a:pPr>
                      <a:r>
                        <a:rPr lang="en-US" sz="2400" dirty="0">
                          <a:solidFill>
                            <a:srgbClr val="000000"/>
                          </a:solidFill>
                          <a:latin typeface="Invention" panose="020B0503020008020204"/>
                        </a:rPr>
                        <a:t>Major NNRTI mutations*</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ts val="3300"/>
                        </a:lnSpc>
                      </a:pPr>
                      <a:r>
                        <a:rPr lang="en-US" sz="2400" dirty="0">
                          <a:solidFill>
                            <a:srgbClr val="000000"/>
                          </a:solidFill>
                          <a:latin typeface="Invention" panose="020B0503020008020204"/>
                        </a:rPr>
                        <a:t>9 (20)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bg1">
                        <a:lumMod val="95000"/>
                      </a:schemeClr>
                    </a:solidFill>
                  </a:tcPr>
                </a:tc>
                <a:tc>
                  <a:txBody>
                    <a:bodyPr/>
                    <a:lstStyle/>
                    <a:p>
                      <a:pPr algn="ctr">
                        <a:lnSpc>
                          <a:spcPts val="3300"/>
                        </a:lnSpc>
                      </a:pPr>
                      <a:r>
                        <a:rPr lang="en-US" sz="2400" dirty="0">
                          <a:solidFill>
                            <a:srgbClr val="000000"/>
                          </a:solidFill>
                          <a:latin typeface="Invention" panose="020B0503020008020204"/>
                        </a:rPr>
                        <a:t>9 (23)</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0 (0)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3443557139"/>
                  </a:ext>
                </a:extLst>
              </a:tr>
              <a:tr h="0">
                <a:tc>
                  <a:txBody>
                    <a:bodyPr/>
                    <a:lstStyle/>
                    <a:p>
                      <a:pPr algn="r">
                        <a:lnSpc>
                          <a:spcPts val="3300"/>
                        </a:lnSpc>
                      </a:pPr>
                      <a:r>
                        <a:rPr lang="en-US" sz="2400" dirty="0">
                          <a:solidFill>
                            <a:srgbClr val="000000"/>
                          </a:solidFill>
                          <a:latin typeface="Invention" panose="020B0503020008020204"/>
                        </a:rPr>
                        <a:t>Major NRTI mutations</a:t>
                      </a:r>
                      <a:r>
                        <a:rPr lang="en-US" sz="2400" dirty="0">
                          <a:solidFill>
                            <a:srgbClr val="000000"/>
                          </a:solidFill>
                          <a:latin typeface="Calibri" panose="020F0502020204030204" pitchFamily="34" charset="0"/>
                          <a:cs typeface="Calibri" panose="020F0502020204030204" pitchFamily="34" charset="0"/>
                        </a:rPr>
                        <a:t>†</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13 (30)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13 (33)</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0 (0)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3636052521"/>
                  </a:ext>
                </a:extLst>
              </a:tr>
              <a:tr h="0">
                <a:tc>
                  <a:txBody>
                    <a:bodyPr/>
                    <a:lstStyle/>
                    <a:p>
                      <a:pPr algn="r">
                        <a:lnSpc>
                          <a:spcPts val="3300"/>
                        </a:lnSpc>
                      </a:pPr>
                      <a:r>
                        <a:rPr lang="en-US" sz="2400" dirty="0">
                          <a:solidFill>
                            <a:srgbClr val="000000"/>
                          </a:solidFill>
                          <a:latin typeface="Invention" panose="020B0503020008020204"/>
                        </a:rPr>
                        <a:t>Major PI mutations</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7 (16)</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7 (18)</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0 (0)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78918079"/>
                  </a:ext>
                </a:extLst>
              </a:tr>
              <a:tr h="0">
                <a:tc>
                  <a:txBody>
                    <a:bodyPr/>
                    <a:lstStyle/>
                    <a:p>
                      <a:pPr algn="r">
                        <a:lnSpc>
                          <a:spcPts val="3300"/>
                        </a:lnSpc>
                      </a:pPr>
                      <a:r>
                        <a:rPr lang="en-US" sz="2400" dirty="0">
                          <a:solidFill>
                            <a:srgbClr val="000000"/>
                          </a:solidFill>
                          <a:latin typeface="Invention" panose="020B0503020008020204"/>
                        </a:rPr>
                        <a:t>Major INSTI mutations</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0 (0)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0 (0)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0 (0)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4182460521"/>
                  </a:ext>
                </a:extLst>
              </a:tr>
              <a:tr h="0">
                <a:tc>
                  <a:txBody>
                    <a:bodyPr/>
                    <a:lstStyle/>
                    <a:p>
                      <a:pPr algn="r">
                        <a:lnSpc>
                          <a:spcPts val="3300"/>
                        </a:lnSpc>
                      </a:pPr>
                      <a:r>
                        <a:rPr lang="en-US" sz="2400" dirty="0">
                          <a:solidFill>
                            <a:srgbClr val="000000"/>
                          </a:solidFill>
                          <a:latin typeface="Invention" panose="020B0503020008020204"/>
                        </a:rPr>
                        <a:t>Minor mutations</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31 (70)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26 (67)</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US" sz="2400" dirty="0">
                          <a:solidFill>
                            <a:srgbClr val="000000"/>
                          </a:solidFill>
                          <a:latin typeface="Invention" panose="020B0503020008020204"/>
                        </a:rPr>
                        <a:t>5 (100)</a:t>
                      </a: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910756238"/>
                  </a:ext>
                </a:extLst>
              </a:tr>
              <a:tr h="0">
                <a:tc>
                  <a:txBody>
                    <a:bodyPr/>
                    <a:lstStyle/>
                    <a:p>
                      <a:pPr algn="l">
                        <a:lnSpc>
                          <a:spcPts val="3300"/>
                        </a:lnSpc>
                      </a:pPr>
                      <a:r>
                        <a:rPr lang="en-GB" sz="2000" b="1" dirty="0">
                          <a:solidFill>
                            <a:srgbClr val="000000"/>
                          </a:solidFill>
                          <a:latin typeface="Invention" panose="020B0503020008020204"/>
                        </a:rPr>
                        <a:t>Time since HIV diagnosis to DOR initiation, median (IQR)</a:t>
                      </a:r>
                      <a:endParaRPr lang="en-US" sz="2000" b="1"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rgbClr val="A8E2D1"/>
                    </a:solidFill>
                  </a:tcPr>
                </a:tc>
                <a:tc>
                  <a:txBody>
                    <a:bodyPr/>
                    <a:lstStyle/>
                    <a:p>
                      <a:pPr algn="ctr">
                        <a:lnSpc>
                          <a:spcPts val="3300"/>
                        </a:lnSpc>
                      </a:pPr>
                      <a:r>
                        <a:rPr lang="en-GB" sz="2400" dirty="0">
                          <a:solidFill>
                            <a:srgbClr val="000000"/>
                          </a:solidFill>
                          <a:latin typeface="Invention" panose="020B0503020008020204"/>
                        </a:rPr>
                        <a:t>11.7 (11.0) years</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a:solidFill>
                            <a:srgbClr val="000000"/>
                          </a:solidFill>
                          <a:latin typeface="Invention" panose="020B0503020008020204"/>
                        </a:rPr>
                        <a:t>12.2 (10.8) years</a:t>
                      </a:r>
                      <a:endParaRPr lang="en-US" sz="240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tc>
                  <a:txBody>
                    <a:bodyPr/>
                    <a:lstStyle/>
                    <a:p>
                      <a:pPr algn="ctr">
                        <a:lnSpc>
                          <a:spcPts val="3300"/>
                        </a:lnSpc>
                      </a:pPr>
                      <a:r>
                        <a:rPr lang="en-GB" sz="2400" dirty="0">
                          <a:solidFill>
                            <a:srgbClr val="000000"/>
                          </a:solidFill>
                          <a:latin typeface="Invention" panose="020B0503020008020204"/>
                        </a:rPr>
                        <a:t>23.0 (113.8) days</a:t>
                      </a:r>
                      <a:endParaRPr lang="en-US" sz="2400" dirty="0">
                        <a:solidFill>
                          <a:srgbClr val="000000"/>
                        </a:solidFill>
                        <a:latin typeface="Invention" panose="020B0503020008020204"/>
                      </a:endParaRPr>
                    </a:p>
                  </a:txBody>
                  <a:tcPr marL="127741" marR="127741" marT="63871" marB="63871"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516240480"/>
                  </a:ext>
                </a:extLst>
              </a:tr>
            </a:tbl>
          </a:graphicData>
        </a:graphic>
      </p:graphicFrame>
      <p:sp>
        <p:nvSpPr>
          <p:cNvPr id="3" name="Text Placeholder 2">
            <a:extLst>
              <a:ext uri="{FF2B5EF4-FFF2-40B4-BE49-F238E27FC236}">
                <a16:creationId xmlns:a16="http://schemas.microsoft.com/office/drawing/2014/main" id="{797E999D-87EE-4C93-9BE2-EB8846EE8CBA}"/>
              </a:ext>
            </a:extLst>
          </p:cNvPr>
          <p:cNvSpPr>
            <a:spLocks noGrp="1"/>
          </p:cNvSpPr>
          <p:nvPr>
            <p:ph type="body" sz="quarter" idx="17"/>
          </p:nvPr>
        </p:nvSpPr>
        <p:spPr>
          <a:xfrm>
            <a:off x="114300" y="0"/>
            <a:ext cx="8260385" cy="787281"/>
          </a:xfrm>
        </p:spPr>
        <p:txBody>
          <a:bodyPr/>
          <a:lstStyle/>
          <a:p>
            <a:r>
              <a:rPr lang="en-GB" dirty="0"/>
              <a:t>[P126]</a:t>
            </a:r>
            <a:endParaRPr lang="en-US" dirty="0"/>
          </a:p>
        </p:txBody>
      </p:sp>
      <p:sp>
        <p:nvSpPr>
          <p:cNvPr id="4" name="TextBox 3">
            <a:extLst>
              <a:ext uri="{FF2B5EF4-FFF2-40B4-BE49-F238E27FC236}">
                <a16:creationId xmlns:a16="http://schemas.microsoft.com/office/drawing/2014/main" id="{5988627D-5957-4209-8294-56A838116CBF}"/>
              </a:ext>
            </a:extLst>
          </p:cNvPr>
          <p:cNvSpPr txBox="1"/>
          <p:nvPr/>
        </p:nvSpPr>
        <p:spPr>
          <a:xfrm>
            <a:off x="123921" y="4811658"/>
            <a:ext cx="14747508" cy="747897"/>
          </a:xfrm>
          <a:prstGeom prst="rect">
            <a:avLst/>
          </a:prstGeom>
          <a:solidFill>
            <a:srgbClr val="00857C"/>
          </a:solidFill>
        </p:spPr>
        <p:txBody>
          <a:bodyPr wrap="square" lIns="0" tIns="0" rIns="0" bIns="0" rtlCol="0">
            <a:spAutoFit/>
          </a:bodyPr>
          <a:lstStyle/>
          <a:p>
            <a:pPr marL="174625" indent="-174625">
              <a:lnSpc>
                <a:spcPct val="90000"/>
              </a:lnSpc>
              <a:spcBef>
                <a:spcPts val="1200"/>
              </a:spcBef>
              <a:buClr>
                <a:schemeClr val="accent1"/>
              </a:buClr>
              <a:buSzPct val="100000"/>
              <a:buFont typeface="Arial"/>
              <a:buChar char="•"/>
            </a:pPr>
            <a:r>
              <a:rPr lang="en-GB" sz="5400">
                <a:solidFill>
                  <a:schemeClr val="bg1"/>
                </a:solidFill>
                <a:latin typeface="Invention" panose="020B0503020008020204"/>
              </a:rPr>
              <a:t>Introduction</a:t>
            </a:r>
            <a:endParaRPr lang="en-US" sz="5400" dirty="0">
              <a:solidFill>
                <a:schemeClr val="bg1"/>
              </a:solidFill>
              <a:latin typeface="Invention" panose="020B0503020008020204"/>
            </a:endParaRPr>
          </a:p>
        </p:txBody>
      </p:sp>
      <p:sp>
        <p:nvSpPr>
          <p:cNvPr id="31" name="TextBox 30">
            <a:extLst>
              <a:ext uri="{FF2B5EF4-FFF2-40B4-BE49-F238E27FC236}">
                <a16:creationId xmlns:a16="http://schemas.microsoft.com/office/drawing/2014/main" id="{FB27BCCC-9515-4900-A90B-15C106C01EBC}"/>
              </a:ext>
            </a:extLst>
          </p:cNvPr>
          <p:cNvSpPr txBox="1"/>
          <p:nvPr/>
        </p:nvSpPr>
        <p:spPr>
          <a:xfrm>
            <a:off x="15255997" y="4811410"/>
            <a:ext cx="14747508" cy="747897"/>
          </a:xfrm>
          <a:prstGeom prst="rect">
            <a:avLst/>
          </a:prstGeom>
          <a:solidFill>
            <a:srgbClr val="00857C"/>
          </a:solidFill>
        </p:spPr>
        <p:txBody>
          <a:bodyPr wrap="square" lIns="0" tIns="0" rIns="0" bIns="0" rtlCol="0">
            <a:spAutoFit/>
          </a:bodyPr>
          <a:lstStyle/>
          <a:p>
            <a:pPr marL="176400">
              <a:lnSpc>
                <a:spcPct val="90000"/>
              </a:lnSpc>
              <a:spcBef>
                <a:spcPts val="1200"/>
              </a:spcBef>
              <a:buClr>
                <a:schemeClr val="accent1"/>
              </a:buClr>
              <a:buSzPct val="100000"/>
            </a:pPr>
            <a:r>
              <a:rPr lang="en-GB" sz="5400" dirty="0">
                <a:solidFill>
                  <a:schemeClr val="bg1"/>
                </a:solidFill>
                <a:latin typeface="Invention" panose="020B0503020008020204"/>
              </a:rPr>
              <a:t>Results (Continued)</a:t>
            </a:r>
            <a:endParaRPr lang="en-US" sz="5400" dirty="0">
              <a:solidFill>
                <a:schemeClr val="bg1"/>
              </a:solidFill>
              <a:latin typeface="Invention" panose="020B0503020008020204"/>
            </a:endParaRPr>
          </a:p>
        </p:txBody>
      </p:sp>
      <p:sp>
        <p:nvSpPr>
          <p:cNvPr id="5" name="TextBox 4">
            <a:extLst>
              <a:ext uri="{FF2B5EF4-FFF2-40B4-BE49-F238E27FC236}">
                <a16:creationId xmlns:a16="http://schemas.microsoft.com/office/drawing/2014/main" id="{E382F16F-ACB5-4D3F-9D97-04CD49792E57}"/>
              </a:ext>
            </a:extLst>
          </p:cNvPr>
          <p:cNvSpPr txBox="1"/>
          <p:nvPr/>
        </p:nvSpPr>
        <p:spPr>
          <a:xfrm>
            <a:off x="238363" y="5580439"/>
            <a:ext cx="14899243" cy="4231928"/>
          </a:xfrm>
          <a:prstGeom prst="rect">
            <a:avLst/>
          </a:prstGeom>
          <a:noFill/>
        </p:spPr>
        <p:txBody>
          <a:bodyPr wrap="square" lIns="0" tIns="0" rIns="0" bIns="0" rtlCol="0">
            <a:spAutoFit/>
          </a:bodyPr>
          <a:lstStyle/>
          <a:p>
            <a:pPr marL="90000" indent="-90000">
              <a:buClr>
                <a:srgbClr val="00857C"/>
              </a:buClr>
              <a:buFont typeface="Arial" panose="020B0604020202020204" pitchFamily="34" charset="0"/>
              <a:buChar char="•"/>
            </a:pPr>
            <a:r>
              <a:rPr lang="en-GB" sz="2500" dirty="0">
                <a:latin typeface="Invention" panose="020B0503020008020204"/>
              </a:rPr>
              <a:t>Doravirine (DOR) is a next generation non-nucleoside reverse transcriptase inhibitor (NNRTI) recently (2018) approved in Europe for the treatment of antiretroviral treatment (ART) -naïve and virologically suppressed people living with HIV.</a:t>
            </a:r>
          </a:p>
          <a:p>
            <a:pPr marL="90000" indent="-90000">
              <a:spcBef>
                <a:spcPts val="0"/>
              </a:spcBef>
              <a:spcAft>
                <a:spcPts val="0"/>
              </a:spcAft>
              <a:buClr>
                <a:srgbClr val="00857C"/>
              </a:buClr>
              <a:buSzTx/>
              <a:buFont typeface="Arial" panose="020B0604020202020204" pitchFamily="34" charset="0"/>
              <a:buChar char="•"/>
              <a:defRPr/>
            </a:pPr>
            <a:r>
              <a:rPr kumimoji="0" lang="en-GB" sz="2500" b="0" i="0" u="none" strike="noStrike" kern="1200" cap="none" spc="0" normalizeH="0" baseline="0" noProof="0" dirty="0">
                <a:ln>
                  <a:noFill/>
                </a:ln>
                <a:effectLst/>
                <a:uLnTx/>
                <a:uFillTx/>
                <a:latin typeface="Invention" panose="020B0503020008020204"/>
                <a:cs typeface="+mn-cs"/>
              </a:rPr>
              <a:t>DOR is currently available in the UK as a single entity </a:t>
            </a:r>
            <a:r>
              <a:rPr lang="en-GB" sz="2500" dirty="0">
                <a:latin typeface="Invention" panose="020B0503020008020204"/>
                <a:cs typeface="+mn-cs"/>
              </a:rPr>
              <a:t>(</a:t>
            </a:r>
            <a:r>
              <a:rPr kumimoji="0" lang="en-GB" sz="2500" b="0" i="0" u="none" strike="noStrike" kern="1200" cap="none" spc="0" normalizeH="0" baseline="0" noProof="0" dirty="0">
                <a:ln>
                  <a:noFill/>
                </a:ln>
                <a:effectLst/>
                <a:uLnTx/>
                <a:uFillTx/>
                <a:latin typeface="Invention" panose="020B0503020008020204"/>
                <a:cs typeface="+mn-cs"/>
              </a:rPr>
              <a:t>Pifeltro™) or in a fixed-dose combination (FDC) with </a:t>
            </a:r>
            <a:r>
              <a:rPr lang="en-GB" sz="2500" dirty="0">
                <a:latin typeface="Invention" panose="020B0503020008020204"/>
                <a:cs typeface="+mn-cs"/>
              </a:rPr>
              <a:t>l</a:t>
            </a:r>
            <a:r>
              <a:rPr lang="en-GB" sz="2500" dirty="0">
                <a:latin typeface="Invention" panose="020B0503020008020204"/>
              </a:rPr>
              <a:t>amivudine and tenofovir </a:t>
            </a:r>
            <a:r>
              <a:rPr kumimoji="0" lang="en-GB" sz="2500" b="0" i="0" u="none" strike="noStrike" kern="1200" cap="none" spc="0" normalizeH="0" baseline="0" noProof="0" dirty="0">
                <a:ln>
                  <a:noFill/>
                </a:ln>
                <a:effectLst/>
                <a:uLnTx/>
                <a:uFillTx/>
                <a:latin typeface="Invention" panose="020B0503020008020204"/>
                <a:cs typeface="+mn-cs"/>
              </a:rPr>
              <a:t>disoproxil (DOR/3TC/TDF) (Delstrigo™)</a:t>
            </a:r>
            <a:r>
              <a:rPr lang="en-GB" sz="2500" baseline="30000" dirty="0">
                <a:latin typeface="Invention" panose="020B0503020008020204"/>
                <a:cs typeface="+mn-cs"/>
              </a:rPr>
              <a:t>1</a:t>
            </a:r>
            <a:r>
              <a:rPr kumimoji="0" lang="en-GB" sz="2500" b="0" i="0" u="none" strike="noStrike" kern="1200" cap="none" spc="0" normalizeH="0" baseline="0" noProof="0" dirty="0">
                <a:ln>
                  <a:noFill/>
                </a:ln>
                <a:effectLst/>
                <a:uLnTx/>
                <a:uFillTx/>
                <a:latin typeface="Invention" panose="020B0503020008020204"/>
                <a:cs typeface="+mn-cs"/>
              </a:rPr>
              <a:t>.</a:t>
            </a:r>
            <a:endParaRPr lang="en-GB" sz="2500" dirty="0">
              <a:latin typeface="Invention" panose="020B0503020008020204"/>
            </a:endParaRPr>
          </a:p>
          <a:p>
            <a:pPr marL="90000" indent="-90000">
              <a:buClr>
                <a:srgbClr val="00857C"/>
              </a:buClr>
              <a:buFont typeface="Arial" panose="020B0604020202020204" pitchFamily="34" charset="0"/>
              <a:buChar char="•"/>
            </a:pPr>
            <a:r>
              <a:rPr lang="en-GB" sz="2500" dirty="0">
                <a:latin typeface="Invention" panose="020B0503020008020204"/>
              </a:rPr>
              <a:t>Phase 3 clinical trials have shown non-inferior efficacy to stable ART and a favourable safety and tolerability profile amongst people living with HIV through 144 weeks when switched to DOR/3TC/TDF</a:t>
            </a:r>
            <a:r>
              <a:rPr lang="fr-FR" sz="2500" baseline="30000" dirty="0">
                <a:latin typeface="Invention" panose="020B0503020008020204"/>
              </a:rPr>
              <a:t>2</a:t>
            </a:r>
            <a:r>
              <a:rPr lang="en-GB" sz="2500" dirty="0">
                <a:latin typeface="Invention" panose="020B0503020008020204"/>
              </a:rPr>
              <a:t>.</a:t>
            </a:r>
          </a:p>
          <a:p>
            <a:pPr marL="90000" indent="-90000">
              <a:buClr>
                <a:srgbClr val="00857C"/>
              </a:buClr>
              <a:buFont typeface="Arial" panose="020B0604020202020204" pitchFamily="34" charset="0"/>
              <a:buChar char="•"/>
            </a:pPr>
            <a:r>
              <a:rPr lang="en-GB" sz="2500" dirty="0">
                <a:latin typeface="Invention" panose="020B0503020008020204"/>
              </a:rPr>
              <a:t>Among ART-naïve people living with HIV starting Delstrigo™ and DOR-based regimens, favourable safety and efficacy was seen through 192 weeks</a:t>
            </a:r>
            <a:r>
              <a:rPr lang="it-IT" sz="2500" baseline="30000" dirty="0">
                <a:latin typeface="Invention" panose="020B0503020008020204"/>
              </a:rPr>
              <a:t>3</a:t>
            </a:r>
            <a:r>
              <a:rPr lang="en-GB" sz="2500" dirty="0">
                <a:latin typeface="Invention" panose="020B0503020008020204"/>
              </a:rPr>
              <a:t>.</a:t>
            </a:r>
          </a:p>
          <a:p>
            <a:pPr marL="90000" indent="-90000">
              <a:buClr>
                <a:srgbClr val="00857C"/>
              </a:buClr>
              <a:buFont typeface="Arial" panose="020B0604020202020204" pitchFamily="34" charset="0"/>
              <a:buChar char="•"/>
            </a:pPr>
            <a:r>
              <a:rPr lang="en-GB" sz="2500" dirty="0">
                <a:latin typeface="Invention" panose="020B0503020008020204"/>
              </a:rPr>
              <a:t>Due to relatively recent approval, the real-world use and efficacy of DOR has yet to be defined.</a:t>
            </a:r>
          </a:p>
        </p:txBody>
      </p:sp>
      <p:sp>
        <p:nvSpPr>
          <p:cNvPr id="33" name="TextBox 32">
            <a:extLst>
              <a:ext uri="{FF2B5EF4-FFF2-40B4-BE49-F238E27FC236}">
                <a16:creationId xmlns:a16="http://schemas.microsoft.com/office/drawing/2014/main" id="{52FADA41-0BFD-4EE0-906A-7FE72C4D0EA0}"/>
              </a:ext>
            </a:extLst>
          </p:cNvPr>
          <p:cNvSpPr txBox="1"/>
          <p:nvPr/>
        </p:nvSpPr>
        <p:spPr>
          <a:xfrm>
            <a:off x="271708" y="11513531"/>
            <a:ext cx="14747508" cy="747897"/>
          </a:xfrm>
          <a:prstGeom prst="rect">
            <a:avLst/>
          </a:prstGeom>
          <a:solidFill>
            <a:srgbClr val="00857C"/>
          </a:solidFill>
        </p:spPr>
        <p:txBody>
          <a:bodyPr wrap="square" lIns="0" tIns="0" rIns="0" bIns="0" rtlCol="0">
            <a:spAutoFit/>
          </a:bodyPr>
          <a:lstStyle/>
          <a:p>
            <a:pPr marL="174625" indent="-174625">
              <a:lnSpc>
                <a:spcPct val="90000"/>
              </a:lnSpc>
              <a:spcBef>
                <a:spcPts val="1200"/>
              </a:spcBef>
              <a:buClr>
                <a:schemeClr val="accent1"/>
              </a:buClr>
              <a:buSzPct val="100000"/>
              <a:buFont typeface="Arial"/>
              <a:buChar char="•"/>
            </a:pPr>
            <a:r>
              <a:rPr lang="en-GB" sz="5400" dirty="0">
                <a:solidFill>
                  <a:schemeClr val="bg1"/>
                </a:solidFill>
                <a:latin typeface="Invention" panose="020B0503020008020204"/>
              </a:rPr>
              <a:t>Methods</a:t>
            </a:r>
            <a:endParaRPr lang="en-US" sz="5400" dirty="0">
              <a:solidFill>
                <a:schemeClr val="bg1"/>
              </a:solidFill>
              <a:latin typeface="Invention" panose="020B0503020008020204"/>
            </a:endParaRPr>
          </a:p>
        </p:txBody>
      </p:sp>
      <p:sp>
        <p:nvSpPr>
          <p:cNvPr id="34" name="TextBox 33">
            <a:extLst>
              <a:ext uri="{FF2B5EF4-FFF2-40B4-BE49-F238E27FC236}">
                <a16:creationId xmlns:a16="http://schemas.microsoft.com/office/drawing/2014/main" id="{93363A41-EC76-408C-A62B-48FBE9EC18C0}"/>
              </a:ext>
            </a:extLst>
          </p:cNvPr>
          <p:cNvSpPr txBox="1"/>
          <p:nvPr/>
        </p:nvSpPr>
        <p:spPr>
          <a:xfrm>
            <a:off x="334386" y="12350744"/>
            <a:ext cx="14707195" cy="5001369"/>
          </a:xfrm>
          <a:prstGeom prst="rect">
            <a:avLst/>
          </a:prstGeom>
          <a:noFill/>
        </p:spPr>
        <p:txBody>
          <a:bodyPr wrap="square" lIns="0" tIns="0" rIns="0" bIns="0" rtlCol="0">
            <a:spAutoFit/>
          </a:bodyPr>
          <a:lstStyle/>
          <a:p>
            <a:pPr marL="91440" indent="-91440" fontAlgn="auto">
              <a:spcBef>
                <a:spcPts val="0"/>
              </a:spcBef>
              <a:spcAft>
                <a:spcPts val="0"/>
              </a:spcAft>
              <a:buClr>
                <a:srgbClr val="00857C"/>
              </a:buClr>
              <a:buSzPct val="100000"/>
              <a:buFont typeface="Arial" panose="020B0604020202020204" pitchFamily="34" charset="0"/>
              <a:buChar char="•"/>
              <a:defRPr/>
            </a:pPr>
            <a:r>
              <a:rPr kumimoji="0" lang="en-GB" sz="2500" b="0" i="0" u="none" strike="noStrike" kern="1200" cap="none" spc="0" normalizeH="0" baseline="0" noProof="0" dirty="0">
                <a:ln>
                  <a:noFill/>
                </a:ln>
                <a:effectLst/>
                <a:uLnTx/>
                <a:uFillTx/>
                <a:latin typeface="Invention" panose="020B0503020008020204"/>
                <a:cs typeface="+mn-cs"/>
              </a:rPr>
              <a:t>DRIVE-REAL was a multi-centre, retrospective, observational, chart study of 300 people living with HIV aged 18+ years</a:t>
            </a:r>
            <a:r>
              <a:rPr lang="en-GB" sz="2500" dirty="0">
                <a:latin typeface="Invention" panose="020B0503020008020204"/>
                <a:cs typeface="+mn-cs"/>
              </a:rPr>
              <a:t> who </a:t>
            </a:r>
            <a:r>
              <a:rPr kumimoji="0" lang="en-GB" sz="2500" b="0" i="0" u="none" strike="noStrike" kern="1200" cap="none" spc="0" normalizeH="0" baseline="0" noProof="0" dirty="0">
                <a:ln>
                  <a:noFill/>
                </a:ln>
                <a:effectLst/>
                <a:uLnTx/>
                <a:uFillTx/>
                <a:latin typeface="Invention" panose="020B0503020008020204"/>
                <a:cs typeface="+mn-cs"/>
              </a:rPr>
              <a:t>initiated onto a DOR-containing regimen between July 2019 and January 2021 at 3 England-based HIV services</a:t>
            </a:r>
            <a:r>
              <a:rPr lang="en-GB" sz="2500" dirty="0">
                <a:latin typeface="Invention" panose="020B0503020008020204"/>
                <a:cs typeface="+mn-cs"/>
              </a:rPr>
              <a:t>. The study was reviewed and approved in 2021 by the Health Research Authority and Health and Care Research Wales, and South Yorkshire Research Ethics Committee (reference: 21/YH/0062). </a:t>
            </a:r>
            <a:endParaRPr kumimoji="0" lang="en-GB" sz="2500" b="0" i="0" u="none" strike="noStrike" kern="1200" cap="none" spc="0" normalizeH="0" baseline="0" noProof="0" dirty="0">
              <a:ln>
                <a:noFill/>
              </a:ln>
              <a:effectLst/>
              <a:uLnTx/>
              <a:uFillTx/>
              <a:latin typeface="Invention" panose="020B0503020008020204"/>
              <a:cs typeface="+mn-cs"/>
            </a:endParaRPr>
          </a:p>
          <a:p>
            <a:pPr marL="91440" marR="0" lvl="0" indent="-91440" algn="l" defTabSz="914400" rtl="0" eaLnBrk="1" fontAlgn="auto" latinLnBrk="0" hangingPunct="1">
              <a:spcBef>
                <a:spcPts val="0"/>
              </a:spcBef>
              <a:spcAft>
                <a:spcPts val="0"/>
              </a:spcAft>
              <a:buClr>
                <a:srgbClr val="00857C"/>
              </a:buClr>
              <a:buSzPct val="100000"/>
              <a:buFont typeface="Arial" panose="020B0604020202020204" pitchFamily="34" charset="0"/>
              <a:buChar char="•"/>
              <a:tabLst/>
              <a:defRPr/>
            </a:pPr>
            <a:r>
              <a:rPr kumimoji="0" lang="en-GB" sz="2500" b="0" i="0" u="none" strike="noStrike" kern="1200" cap="none" spc="0" normalizeH="0" baseline="0" noProof="0" dirty="0">
                <a:ln>
                  <a:noFill/>
                </a:ln>
                <a:effectLst/>
                <a:uLnTx/>
                <a:uFillTx/>
                <a:latin typeface="Invention" panose="020B0503020008020204"/>
                <a:cs typeface="+mn-cs"/>
              </a:rPr>
              <a:t>People living with HIV were eligible if they had at least one six-month follow-up appointment.</a:t>
            </a:r>
          </a:p>
          <a:p>
            <a:pPr marL="91440" indent="-91440" fontAlgn="auto">
              <a:spcBef>
                <a:spcPts val="0"/>
              </a:spcBef>
              <a:spcAft>
                <a:spcPts val="0"/>
              </a:spcAft>
              <a:buClr>
                <a:srgbClr val="00857C"/>
              </a:buClr>
              <a:buSzPct val="100000"/>
              <a:buFont typeface="Arial" panose="020B0604020202020204" pitchFamily="34" charset="0"/>
              <a:buChar char="•"/>
              <a:defRPr/>
            </a:pPr>
            <a:r>
              <a:rPr kumimoji="0" lang="en-GB" sz="2500" b="0" i="0" u="none" strike="noStrike" kern="1200" cap="none" spc="0" normalizeH="0" baseline="0" noProof="0" dirty="0">
                <a:ln>
                  <a:noFill/>
                </a:ln>
                <a:effectLst/>
                <a:uLnTx/>
                <a:uFillTx/>
                <a:latin typeface="Invention" panose="020B0503020008020204"/>
                <a:cs typeface="+mn-cs"/>
              </a:rPr>
              <a:t>Collected data included demographics, clinical characteristics, treatment history, antiretroviral treatment (ART) history, resistance-associated mutations at baseline (BL) and laboratory parameters including viral load (VL) outcomes at BL and six months.</a:t>
            </a:r>
            <a:r>
              <a:rPr lang="en-GB" sz="2500" dirty="0">
                <a:latin typeface="Invention" panose="020B0503020008020204"/>
                <a:cs typeface="+mn-cs"/>
              </a:rPr>
              <a:t> Data were extracted using electronic case report forms (CRFs). BL mutations were defined and classified by the Stanford University HIV drug resistance database (v.3.1.2 2021, Mar 21 ).</a:t>
            </a:r>
            <a:endParaRPr kumimoji="0" lang="en-GB" sz="2500" b="0" i="0" u="none" strike="noStrike" kern="1200" cap="none" spc="0" normalizeH="0" baseline="0" noProof="0" dirty="0">
              <a:ln>
                <a:noFill/>
              </a:ln>
              <a:effectLst/>
              <a:uLnTx/>
              <a:uFillTx/>
              <a:latin typeface="Invention" panose="020B0503020008020204"/>
              <a:ea typeface="Calibri" panose="020F0502020204030204" pitchFamily="34" charset="0"/>
              <a:cs typeface="Times New Roman" panose="02020603050405020304" pitchFamily="18" charset="0"/>
            </a:endParaRPr>
          </a:p>
          <a:p>
            <a:pPr marL="91440" indent="-91440" fontAlgn="auto">
              <a:spcBef>
                <a:spcPts val="0"/>
              </a:spcBef>
              <a:spcAft>
                <a:spcPts val="0"/>
              </a:spcAft>
              <a:buClr>
                <a:srgbClr val="00857C"/>
              </a:buClr>
              <a:buSzPct val="100000"/>
              <a:buFont typeface="Arial" panose="020B0604020202020204" pitchFamily="34" charset="0"/>
              <a:buChar char="•"/>
              <a:defRPr/>
            </a:pPr>
            <a:r>
              <a:rPr kumimoji="0" lang="en-GB" sz="2500" b="0" i="0" u="none" strike="noStrike" kern="1200" cap="none" spc="0" normalizeH="0" baseline="0" noProof="0" dirty="0">
                <a:ln>
                  <a:noFill/>
                </a:ln>
                <a:effectLst/>
                <a:uLnTx/>
                <a:uFillTx/>
                <a:latin typeface="Invention" panose="020B0503020008020204"/>
                <a:cs typeface="Times New Roman" panose="02020603050405020304" pitchFamily="18" charset="0"/>
              </a:rPr>
              <a:t>Data presented </a:t>
            </a:r>
            <a:r>
              <a:rPr lang="en-GB" sz="2500" dirty="0">
                <a:latin typeface="Invention" panose="020B0503020008020204"/>
                <a:cs typeface="Times New Roman" panose="02020603050405020304" pitchFamily="18" charset="0"/>
              </a:rPr>
              <a:t>here are pre-specified per-protocol analyses only. </a:t>
            </a:r>
            <a:r>
              <a:rPr kumimoji="0" lang="en-GB" sz="2500" b="0" i="0" u="none" strike="noStrike" kern="1200" cap="none" spc="0" normalizeH="0" baseline="0" noProof="0" dirty="0">
                <a:ln>
                  <a:noFill/>
                </a:ln>
                <a:effectLst/>
                <a:uLnTx/>
                <a:uFillTx/>
                <a:latin typeface="Invention" panose="020B0503020008020204"/>
                <a:cs typeface="Times New Roman" panose="02020603050405020304" pitchFamily="18" charset="0"/>
              </a:rPr>
              <a:t>All analyses were descriptive with no formal hypothesis tested. </a:t>
            </a:r>
            <a:r>
              <a:rPr kumimoji="0" lang="en-GB" sz="2500" b="0" i="0" u="none" strike="noStrike" kern="1200" cap="none" spc="0" normalizeH="0" baseline="0" noProof="0" dirty="0">
                <a:ln>
                  <a:noFill/>
                </a:ln>
                <a:effectLst/>
                <a:uLnTx/>
                <a:uFillTx/>
                <a:latin typeface="Invention" panose="020B0503020008020204"/>
                <a:ea typeface="Calibri" panose="020F0502020204030204" pitchFamily="34" charset="0"/>
                <a:cs typeface="Times New Roman" panose="02020603050405020304" pitchFamily="18" charset="0"/>
              </a:rPr>
              <a:t>Missing data were not imputed.</a:t>
            </a:r>
            <a:endParaRPr kumimoji="0" lang="en-GB" sz="2500" b="0" i="0" u="none" strike="noStrike" kern="1200" cap="none" spc="0" normalizeH="0" baseline="0" noProof="0" dirty="0">
              <a:ln>
                <a:noFill/>
              </a:ln>
              <a:effectLst/>
              <a:uLnTx/>
              <a:uFillTx/>
              <a:latin typeface="Invention" panose="020B0503020008020204"/>
              <a:cs typeface="Times New Roman" panose="02020603050405020304" pitchFamily="18" charset="0"/>
            </a:endParaRPr>
          </a:p>
        </p:txBody>
      </p:sp>
      <p:sp>
        <p:nvSpPr>
          <p:cNvPr id="36" name="TextBox 35">
            <a:extLst>
              <a:ext uri="{FF2B5EF4-FFF2-40B4-BE49-F238E27FC236}">
                <a16:creationId xmlns:a16="http://schemas.microsoft.com/office/drawing/2014/main" id="{ED2178A3-37A6-4338-BA41-F9612E5BCF39}"/>
              </a:ext>
            </a:extLst>
          </p:cNvPr>
          <p:cNvSpPr txBox="1"/>
          <p:nvPr/>
        </p:nvSpPr>
        <p:spPr>
          <a:xfrm>
            <a:off x="250021" y="9866408"/>
            <a:ext cx="14747508" cy="747897"/>
          </a:xfrm>
          <a:prstGeom prst="rect">
            <a:avLst/>
          </a:prstGeom>
          <a:solidFill>
            <a:srgbClr val="00857C"/>
          </a:solidFill>
        </p:spPr>
        <p:txBody>
          <a:bodyPr wrap="square" lIns="0" tIns="0" rIns="0" bIns="0" rtlCol="0">
            <a:spAutoFit/>
          </a:bodyPr>
          <a:lstStyle/>
          <a:p>
            <a:pPr marL="174625" indent="-174625">
              <a:lnSpc>
                <a:spcPct val="90000"/>
              </a:lnSpc>
              <a:spcBef>
                <a:spcPts val="1200"/>
              </a:spcBef>
              <a:buClr>
                <a:schemeClr val="accent1"/>
              </a:buClr>
              <a:buSzPct val="100000"/>
              <a:buFont typeface="Arial"/>
              <a:buChar char="•"/>
            </a:pPr>
            <a:r>
              <a:rPr lang="en-GB" sz="5400" dirty="0">
                <a:solidFill>
                  <a:schemeClr val="bg1"/>
                </a:solidFill>
                <a:latin typeface="Invention" panose="020B0503020008020204"/>
              </a:rPr>
              <a:t>Objectives</a:t>
            </a:r>
            <a:endParaRPr lang="en-US" sz="5400" dirty="0">
              <a:solidFill>
                <a:schemeClr val="bg1"/>
              </a:solidFill>
              <a:latin typeface="Invention" panose="020B0503020008020204"/>
            </a:endParaRPr>
          </a:p>
        </p:txBody>
      </p:sp>
      <p:sp>
        <p:nvSpPr>
          <p:cNvPr id="37" name="TextBox 36">
            <a:extLst>
              <a:ext uri="{FF2B5EF4-FFF2-40B4-BE49-F238E27FC236}">
                <a16:creationId xmlns:a16="http://schemas.microsoft.com/office/drawing/2014/main" id="{C6A3242C-2885-4B0D-AE96-DD1F7E47BE75}"/>
              </a:ext>
            </a:extLst>
          </p:cNvPr>
          <p:cNvSpPr txBox="1"/>
          <p:nvPr/>
        </p:nvSpPr>
        <p:spPr>
          <a:xfrm>
            <a:off x="271708" y="10634391"/>
            <a:ext cx="14747508" cy="800219"/>
          </a:xfrm>
          <a:prstGeom prst="rect">
            <a:avLst/>
          </a:prstGeom>
          <a:noFill/>
        </p:spPr>
        <p:txBody>
          <a:bodyPr wrap="square" lIns="0" tIns="0" rIns="0" bIns="0" rtlCol="0">
            <a:spAutoFit/>
          </a:bodyPr>
          <a:lstStyle/>
          <a:p>
            <a:pPr marL="90000" indent="-90000">
              <a:spcBef>
                <a:spcPts val="0"/>
              </a:spcBef>
              <a:buClr>
                <a:srgbClr val="00857C"/>
              </a:buClr>
              <a:buSzPct val="100000"/>
              <a:buFont typeface="Arial"/>
              <a:buChar char="•"/>
            </a:pPr>
            <a:r>
              <a:rPr lang="en-GB" sz="2600" dirty="0">
                <a:latin typeface="Invention" panose="020B0503020008020204"/>
              </a:rPr>
              <a:t>The DRIVE-REAL study aimed to evaluate DOR usage and its efficacy at six-month follow-up among a real-world cohort of people living with HIV.</a:t>
            </a:r>
            <a:endParaRPr lang="en-US" sz="2600" dirty="0">
              <a:solidFill>
                <a:srgbClr val="000000"/>
              </a:solidFill>
              <a:latin typeface="Invention" panose="020B0503020008020204"/>
            </a:endParaRPr>
          </a:p>
        </p:txBody>
      </p:sp>
      <p:sp>
        <p:nvSpPr>
          <p:cNvPr id="38" name="TextBox 37">
            <a:extLst>
              <a:ext uri="{FF2B5EF4-FFF2-40B4-BE49-F238E27FC236}">
                <a16:creationId xmlns:a16="http://schemas.microsoft.com/office/drawing/2014/main" id="{6DFEBC7D-29A6-40DC-BCDF-FC682F0CDBA5}"/>
              </a:ext>
            </a:extLst>
          </p:cNvPr>
          <p:cNvSpPr txBox="1"/>
          <p:nvPr/>
        </p:nvSpPr>
        <p:spPr>
          <a:xfrm>
            <a:off x="234475" y="17344786"/>
            <a:ext cx="14747508" cy="747897"/>
          </a:xfrm>
          <a:prstGeom prst="rect">
            <a:avLst/>
          </a:prstGeom>
          <a:solidFill>
            <a:srgbClr val="00857C"/>
          </a:solidFill>
        </p:spPr>
        <p:txBody>
          <a:bodyPr wrap="square" lIns="0" tIns="0" rIns="0" bIns="0" rtlCol="0">
            <a:spAutoFit/>
          </a:bodyPr>
          <a:lstStyle/>
          <a:p>
            <a:pPr marL="176400">
              <a:lnSpc>
                <a:spcPct val="90000"/>
              </a:lnSpc>
              <a:spcBef>
                <a:spcPts val="1200"/>
              </a:spcBef>
              <a:buClr>
                <a:schemeClr val="accent1"/>
              </a:buClr>
              <a:buSzPct val="100000"/>
            </a:pPr>
            <a:r>
              <a:rPr lang="en-GB" sz="5400" dirty="0">
                <a:solidFill>
                  <a:schemeClr val="bg1"/>
                </a:solidFill>
                <a:latin typeface="Invention" panose="020B0503020008020204"/>
              </a:rPr>
              <a:t>Results</a:t>
            </a:r>
            <a:endParaRPr lang="en-US" sz="5400" dirty="0">
              <a:solidFill>
                <a:schemeClr val="bg1"/>
              </a:solidFill>
              <a:latin typeface="Invention" panose="020B0503020008020204"/>
            </a:endParaRPr>
          </a:p>
        </p:txBody>
      </p:sp>
      <p:sp>
        <p:nvSpPr>
          <p:cNvPr id="39" name="TextBox 38">
            <a:extLst>
              <a:ext uri="{FF2B5EF4-FFF2-40B4-BE49-F238E27FC236}">
                <a16:creationId xmlns:a16="http://schemas.microsoft.com/office/drawing/2014/main" id="{36307778-59FF-43E5-AB24-F1CE0922E4FD}"/>
              </a:ext>
            </a:extLst>
          </p:cNvPr>
          <p:cNvSpPr txBox="1"/>
          <p:nvPr/>
        </p:nvSpPr>
        <p:spPr>
          <a:xfrm>
            <a:off x="271708" y="18056843"/>
            <a:ext cx="14725821" cy="4339650"/>
          </a:xfrm>
          <a:prstGeom prst="rect">
            <a:avLst/>
          </a:prstGeom>
          <a:noFill/>
        </p:spPr>
        <p:txBody>
          <a:bodyPr wrap="square" lIns="0" tIns="0" rIns="0" bIns="0" rtlCol="0">
            <a:spAutoFit/>
          </a:bodyPr>
          <a:lstStyle/>
          <a:p>
            <a:pPr marL="90000" indent="-90000">
              <a:buClr>
                <a:srgbClr val="00857C"/>
              </a:buClr>
            </a:pPr>
            <a:r>
              <a:rPr lang="en-GB" sz="3200" b="1" dirty="0">
                <a:latin typeface="Invention" panose="020B0503020008020204"/>
              </a:rPr>
              <a:t>Demographics and clinical characteristics</a:t>
            </a:r>
          </a:p>
          <a:p>
            <a:pPr marL="90000" indent="-90000">
              <a:buClr>
                <a:srgbClr val="00857C"/>
              </a:buClr>
              <a:buFont typeface="Arial" panose="020B0604020202020204" pitchFamily="34" charset="0"/>
              <a:buChar char="•"/>
            </a:pPr>
            <a:r>
              <a:rPr lang="en-GB" sz="2500" dirty="0">
                <a:latin typeface="Invention" panose="020B0503020008020204"/>
              </a:rPr>
              <a:t>Records were drawn for a total of N=300 people living with HIV, n=288 of whom were ART-experienced and n=12 who were ART-naïve.</a:t>
            </a:r>
          </a:p>
          <a:p>
            <a:pPr marL="90000" indent="-90000">
              <a:buClr>
                <a:srgbClr val="00857C"/>
              </a:buClr>
              <a:buFont typeface="Arial" panose="020B0604020202020204" pitchFamily="34" charset="0"/>
              <a:buChar char="•"/>
            </a:pPr>
            <a:r>
              <a:rPr lang="en-GB" sz="2500" dirty="0">
                <a:latin typeface="Invention" panose="020B0503020008020204"/>
              </a:rPr>
              <a:t>BL demographics and clinical characteristics can be seen in </a:t>
            </a:r>
            <a:r>
              <a:rPr lang="en-GB" sz="2500" b="1" dirty="0">
                <a:latin typeface="Invention" panose="020B0503020008020204"/>
              </a:rPr>
              <a:t>Table 1.</a:t>
            </a:r>
          </a:p>
          <a:p>
            <a:pPr marL="90000" indent="-90000">
              <a:buClr>
                <a:srgbClr val="00857C"/>
              </a:buClr>
              <a:buFont typeface="Arial" panose="020B0604020202020204" pitchFamily="34" charset="0"/>
              <a:buChar char="•"/>
            </a:pPr>
            <a:r>
              <a:rPr lang="en-GB" sz="2500" dirty="0">
                <a:latin typeface="Invention" panose="020B0503020008020204"/>
              </a:rPr>
              <a:t>At BL, 83% were male, 44% were aged ≥50, and 65% were white.</a:t>
            </a:r>
          </a:p>
          <a:p>
            <a:pPr marL="90000" indent="-90000">
              <a:buClr>
                <a:srgbClr val="00857C"/>
              </a:buClr>
              <a:buFont typeface="Arial" panose="020B0604020202020204" pitchFamily="34" charset="0"/>
              <a:buChar char="•"/>
            </a:pPr>
            <a:r>
              <a:rPr lang="en-GB" sz="2500" dirty="0">
                <a:latin typeface="Invention" panose="020B0503020008020204"/>
              </a:rPr>
              <a:t>Of those with body mass index (BMI) data available (n=174, 58% of overall sample), just over half (55%, n=95) were living with overweight and/or obesity (BMI ≥24.9). </a:t>
            </a:r>
          </a:p>
          <a:p>
            <a:pPr marL="90000" indent="-90000">
              <a:buClr>
                <a:srgbClr val="00857C"/>
              </a:buClr>
              <a:buFont typeface="Arial" panose="020B0604020202020204" pitchFamily="34" charset="0"/>
              <a:buChar char="•"/>
            </a:pPr>
            <a:r>
              <a:rPr lang="en-GB" sz="2500" dirty="0">
                <a:latin typeface="Invention" panose="020B0503020008020204"/>
              </a:rPr>
              <a:t>Median (interquartile range, IQR) time since HIV diagnosis to date of DOR initiation was 11.7 (11.1) years.</a:t>
            </a:r>
          </a:p>
          <a:p>
            <a:pPr marL="90000" indent="-90000">
              <a:buClr>
                <a:srgbClr val="00857C"/>
              </a:buClr>
              <a:buFont typeface="Arial" panose="020B0604020202020204" pitchFamily="34" charset="0"/>
              <a:buChar char="•"/>
            </a:pPr>
            <a:r>
              <a:rPr lang="en-GB" sz="2500" dirty="0">
                <a:latin typeface="Invention" panose="020B0503020008020204"/>
              </a:rPr>
              <a:t>At BL, 87% had undetectable VL (&lt;50 copies/ml). 15% (n=44) had recorded resistance to other ART at BL, 20% (n=9) of whom had major NNRTI* mutations and 30% (n=13) major NRTI mutations</a:t>
            </a:r>
            <a:r>
              <a:rPr lang="en-GB" sz="2500" dirty="0">
                <a:latin typeface="Calibri" panose="020F0502020204030204" pitchFamily="34" charset="0"/>
                <a:cs typeface="Calibri" panose="020F0502020204030204" pitchFamily="34" charset="0"/>
              </a:rPr>
              <a:t>†</a:t>
            </a:r>
            <a:r>
              <a:rPr lang="en-GB" sz="2500" dirty="0">
                <a:latin typeface="Invention" panose="020B0503020008020204"/>
              </a:rPr>
              <a:t>.</a:t>
            </a:r>
            <a:endParaRPr lang="en-GB" sz="2500" b="1" dirty="0">
              <a:latin typeface="Invention" panose="020B0503020008020204"/>
            </a:endParaRPr>
          </a:p>
        </p:txBody>
      </p:sp>
      <p:graphicFrame>
        <p:nvGraphicFramePr>
          <p:cNvPr id="41" name="Content Placeholder 5">
            <a:extLst>
              <a:ext uri="{FF2B5EF4-FFF2-40B4-BE49-F238E27FC236}">
                <a16:creationId xmlns:a16="http://schemas.microsoft.com/office/drawing/2014/main" id="{FA82A420-841E-4333-8887-92D87C5EE28D}"/>
              </a:ext>
            </a:extLst>
          </p:cNvPr>
          <p:cNvGraphicFramePr>
            <a:graphicFrameLocks/>
          </p:cNvGraphicFramePr>
          <p:nvPr>
            <p:extLst>
              <p:ext uri="{D42A27DB-BD31-4B8C-83A1-F6EECF244321}">
                <p14:modId xmlns:p14="http://schemas.microsoft.com/office/powerpoint/2010/main" val="1355355654"/>
              </p:ext>
            </p:extLst>
          </p:nvPr>
        </p:nvGraphicFramePr>
        <p:xfrm>
          <a:off x="15316113" y="10317211"/>
          <a:ext cx="14525570" cy="5296557"/>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2" name="Content Placeholder 5">
            <a:extLst>
              <a:ext uri="{FF2B5EF4-FFF2-40B4-BE49-F238E27FC236}">
                <a16:creationId xmlns:a16="http://schemas.microsoft.com/office/drawing/2014/main" id="{BCEA88A3-EF51-4D32-81F2-42447272737B}"/>
              </a:ext>
            </a:extLst>
          </p:cNvPr>
          <p:cNvGraphicFramePr>
            <a:graphicFrameLocks/>
          </p:cNvGraphicFramePr>
          <p:nvPr>
            <p:extLst>
              <p:ext uri="{D42A27DB-BD31-4B8C-83A1-F6EECF244321}">
                <p14:modId xmlns:p14="http://schemas.microsoft.com/office/powerpoint/2010/main" val="3583824568"/>
              </p:ext>
            </p:extLst>
          </p:nvPr>
        </p:nvGraphicFramePr>
        <p:xfrm>
          <a:off x="15233633" y="15154784"/>
          <a:ext cx="14262261" cy="4706553"/>
        </p:xfrm>
        <a:graphic>
          <a:graphicData uri="http://schemas.openxmlformats.org/drawingml/2006/chart">
            <c:chart xmlns:c="http://schemas.openxmlformats.org/drawingml/2006/chart" xmlns:r="http://schemas.openxmlformats.org/officeDocument/2006/relationships" r:id="rId5"/>
          </a:graphicData>
        </a:graphic>
      </p:graphicFrame>
      <p:sp>
        <p:nvSpPr>
          <p:cNvPr id="43" name="TextBox 42">
            <a:extLst>
              <a:ext uri="{FF2B5EF4-FFF2-40B4-BE49-F238E27FC236}">
                <a16:creationId xmlns:a16="http://schemas.microsoft.com/office/drawing/2014/main" id="{87D7ACF6-657A-400B-AFFA-FFCBE326F192}"/>
              </a:ext>
            </a:extLst>
          </p:cNvPr>
          <p:cNvSpPr txBox="1"/>
          <p:nvPr/>
        </p:nvSpPr>
        <p:spPr>
          <a:xfrm>
            <a:off x="15255997" y="22532620"/>
            <a:ext cx="14722763" cy="1551194"/>
          </a:xfrm>
          <a:prstGeom prst="rect">
            <a:avLst/>
          </a:prstGeom>
          <a:noFill/>
        </p:spPr>
        <p:txBody>
          <a:bodyPr wrap="square" lIns="0" tIns="0" rIns="0" bIns="0" rtlCol="0">
            <a:spAutoFit/>
          </a:bodyPr>
          <a:lstStyle/>
          <a:p>
            <a:pPr marL="90000" indent="-90000">
              <a:lnSpc>
                <a:spcPct val="90000"/>
              </a:lnSpc>
              <a:spcBef>
                <a:spcPts val="0"/>
              </a:spcBef>
              <a:buClr>
                <a:schemeClr val="accent1"/>
              </a:buClr>
              <a:buSzPct val="100000"/>
            </a:pPr>
            <a:r>
              <a:rPr lang="en-GB" sz="3200" b="1" dirty="0">
                <a:latin typeface="Invention" panose="020B0503020008020204"/>
              </a:rPr>
              <a:t>Laboratory parameters and clinical information at six months</a:t>
            </a:r>
          </a:p>
          <a:p>
            <a:pPr marL="90000" indent="-90000">
              <a:buClr>
                <a:srgbClr val="00857C"/>
              </a:buClr>
              <a:buFont typeface="Arial" panose="020B0604020202020204" pitchFamily="34" charset="0"/>
              <a:buChar char="•"/>
            </a:pPr>
            <a:r>
              <a:rPr lang="en-GB" sz="2400" dirty="0">
                <a:latin typeface="Invention" panose="020B0503020008020204"/>
              </a:rPr>
              <a:t>The majority of people living with HIV (94%, n=283/300) were still receiving DOR at six months. Six-month VL data were available for n=266/300 people living with HIV and 95% (n=253) of these had VL &lt;50 copies/ml</a:t>
            </a:r>
            <a:r>
              <a:rPr lang="en-GB" sz="2400" b="1" dirty="0">
                <a:latin typeface="Invention" panose="020B0503020008020204"/>
              </a:rPr>
              <a:t> (Figure 2).</a:t>
            </a:r>
          </a:p>
        </p:txBody>
      </p:sp>
      <p:sp>
        <p:nvSpPr>
          <p:cNvPr id="45" name="TextBox 44">
            <a:extLst>
              <a:ext uri="{FF2B5EF4-FFF2-40B4-BE49-F238E27FC236}">
                <a16:creationId xmlns:a16="http://schemas.microsoft.com/office/drawing/2014/main" id="{3625AC5A-FD98-4ACF-884E-93ED6D8C03D3}"/>
              </a:ext>
            </a:extLst>
          </p:cNvPr>
          <p:cNvSpPr txBox="1"/>
          <p:nvPr/>
        </p:nvSpPr>
        <p:spPr>
          <a:xfrm>
            <a:off x="15200941" y="29258441"/>
            <a:ext cx="14747508" cy="6186309"/>
          </a:xfrm>
          <a:prstGeom prst="rect">
            <a:avLst/>
          </a:prstGeom>
          <a:noFill/>
        </p:spPr>
        <p:txBody>
          <a:bodyPr wrap="square" lIns="0" tIns="0" rIns="0" bIns="0" rtlCol="0">
            <a:spAutoFit/>
          </a:bodyPr>
          <a:lstStyle/>
          <a:p>
            <a:pPr marL="90000" indent="-90000">
              <a:spcBef>
                <a:spcPts val="1200"/>
              </a:spcBef>
              <a:buClr>
                <a:schemeClr val="accent1"/>
              </a:buClr>
              <a:buSzPct val="100000"/>
            </a:pPr>
            <a:r>
              <a:rPr lang="en-GB" sz="2800" b="1" dirty="0">
                <a:latin typeface="Invention" panose="020B0503020008020204"/>
              </a:rPr>
              <a:t>Strengths </a:t>
            </a:r>
          </a:p>
          <a:p>
            <a:pPr marL="90000" indent="-90000">
              <a:buClr>
                <a:srgbClr val="00857C"/>
              </a:buClr>
              <a:buFont typeface="Arial" panose="020B0604020202020204" pitchFamily="34" charset="0"/>
              <a:buChar char="•"/>
            </a:pPr>
            <a:r>
              <a:rPr lang="en-GB" sz="2400" dirty="0">
                <a:latin typeface="Invention" panose="020B0503020008020204"/>
              </a:rPr>
              <a:t>Our study benefited from a relatively large number of switch people living with HIV and extensive collection of comorbidities, comedications and lifestyle characteristics data allowing us to evaluate DOR in a real-world cohort, outside exclusion criteria constraints of a clinical trial population. </a:t>
            </a:r>
          </a:p>
          <a:p>
            <a:pPr marL="90000" indent="-90000">
              <a:spcAft>
                <a:spcPts val="1200"/>
              </a:spcAft>
              <a:buClr>
                <a:srgbClr val="00857C"/>
              </a:buClr>
              <a:buFont typeface="Arial" panose="020B0604020202020204" pitchFamily="34" charset="0"/>
              <a:buChar char="•"/>
            </a:pPr>
            <a:r>
              <a:rPr lang="en-GB" sz="2400" dirty="0">
                <a:latin typeface="Invention" panose="020B0503020008020204"/>
              </a:rPr>
              <a:t>Chart extraction for data collection could lead to information biases including missing, inconsistent, or erroneous data. To mitigate, two independent researchers checked and queried suspect data with physicians and multiple centres were included to prevent single centre bias.</a:t>
            </a:r>
          </a:p>
          <a:p>
            <a:pPr>
              <a:buClr>
                <a:srgbClr val="00857C"/>
              </a:buClr>
            </a:pPr>
            <a:r>
              <a:rPr lang="en-GB" sz="2800" b="1" dirty="0">
                <a:latin typeface="Invention" panose="020B0503020008020204"/>
              </a:rPr>
              <a:t>Limitations</a:t>
            </a:r>
            <a:endParaRPr lang="en-GB" sz="2800" dirty="0">
              <a:latin typeface="Invention" panose="020B0503020008020204"/>
            </a:endParaRPr>
          </a:p>
          <a:p>
            <a:pPr marL="90000" indent="-90000">
              <a:buClr>
                <a:srgbClr val="00857C"/>
              </a:buClr>
              <a:buFont typeface="Arial" panose="020B0604020202020204" pitchFamily="34" charset="0"/>
              <a:buChar char="•"/>
            </a:pPr>
            <a:r>
              <a:rPr lang="en-GB" sz="2400" dirty="0">
                <a:effectLst/>
                <a:latin typeface="Invention" panose="020B0503020008020204"/>
                <a:ea typeface="Calibri" panose="020F0502020204030204" pitchFamily="34" charset="0"/>
              </a:rPr>
              <a:t>CRFs were designed to have robust options for completing physicians, however, responses were not exhaustive and free text items were limited to enable ease of completion and reporting.</a:t>
            </a:r>
          </a:p>
          <a:p>
            <a:pPr marL="90000" indent="-90000">
              <a:buClr>
                <a:srgbClr val="00857C"/>
              </a:buClr>
              <a:buFont typeface="Arial" panose="020B0604020202020204" pitchFamily="34" charset="0"/>
              <a:buChar char="•"/>
            </a:pPr>
            <a:r>
              <a:rPr lang="en-GB" sz="2400" dirty="0">
                <a:latin typeface="Invention" panose="020B0503020008020204"/>
              </a:rPr>
              <a:t>Our study had a low number of ART naive people living with HIV, however, this was expected as the study was conducted not long after DOR approval in England. </a:t>
            </a:r>
          </a:p>
          <a:p>
            <a:pPr marL="90000" indent="-90000">
              <a:buClr>
                <a:srgbClr val="00857C"/>
              </a:buClr>
              <a:buFont typeface="Arial" panose="020B0604020202020204" pitchFamily="34" charset="0"/>
              <a:buChar char="•"/>
            </a:pPr>
            <a:r>
              <a:rPr lang="en-GB" sz="2400" dirty="0">
                <a:latin typeface="Invention" panose="020B0503020008020204"/>
              </a:rPr>
              <a:t>Sites were selected with known DOR usage and willingness and ability to conduct the study. As such our cohort may not be generalisable to all clinics.</a:t>
            </a:r>
          </a:p>
          <a:p>
            <a:pPr marL="90000" indent="-90000">
              <a:buClr>
                <a:srgbClr val="00857C"/>
              </a:buClr>
              <a:buFont typeface="Arial" panose="020B0604020202020204" pitchFamily="34" charset="0"/>
              <a:buChar char="•"/>
            </a:pPr>
            <a:r>
              <a:rPr lang="en-GB" sz="2400" dirty="0">
                <a:latin typeface="Invention" panose="020B0503020008020204"/>
              </a:rPr>
              <a:t>Due to COVID-19 pandemic, not all blood tests took place at six months and deferred in a small number of cases (n=13). As such, CD4 had a low completion rate but effect on VL measurements was minimal.</a:t>
            </a:r>
          </a:p>
        </p:txBody>
      </p:sp>
      <p:sp>
        <p:nvSpPr>
          <p:cNvPr id="46" name="TextBox 45">
            <a:extLst>
              <a:ext uri="{FF2B5EF4-FFF2-40B4-BE49-F238E27FC236}">
                <a16:creationId xmlns:a16="http://schemas.microsoft.com/office/drawing/2014/main" id="{24472AFA-1C40-4735-9C43-2A411DB6A2F6}"/>
              </a:ext>
            </a:extLst>
          </p:cNvPr>
          <p:cNvSpPr txBox="1"/>
          <p:nvPr/>
        </p:nvSpPr>
        <p:spPr>
          <a:xfrm>
            <a:off x="15200475" y="36218332"/>
            <a:ext cx="14723467" cy="2472472"/>
          </a:xfrm>
          <a:prstGeom prst="rect">
            <a:avLst/>
          </a:prstGeom>
          <a:noFill/>
          <a:ln>
            <a:solidFill>
              <a:schemeClr val="tx1"/>
            </a:solidFill>
          </a:ln>
        </p:spPr>
        <p:txBody>
          <a:bodyPr wrap="square" lIns="0" tIns="0" rIns="0" bIns="0" rtlCol="0">
            <a:spAutoFit/>
          </a:bodyPr>
          <a:lstStyle/>
          <a:p>
            <a:pPr marL="90000" indent="-90000">
              <a:spcAft>
                <a:spcPts val="1000"/>
              </a:spcAft>
              <a:buClr>
                <a:srgbClr val="00857C"/>
              </a:buClr>
              <a:buFont typeface="Arial" panose="020B0604020202020204" pitchFamily="34" charset="0"/>
              <a:buChar char="•"/>
            </a:pPr>
            <a:r>
              <a:rPr lang="en-GB" sz="2400" dirty="0">
                <a:latin typeface="Invention" panose="020B0503020008020204"/>
              </a:rPr>
              <a:t>To our knowledge, this is the largest study of DOR use in a UK real world setting.</a:t>
            </a:r>
          </a:p>
          <a:p>
            <a:pPr marL="90000" indent="-90000">
              <a:spcAft>
                <a:spcPts val="1000"/>
              </a:spcAft>
              <a:buClr>
                <a:srgbClr val="00857C"/>
              </a:buClr>
              <a:buFont typeface="Arial" panose="020B0604020202020204" pitchFamily="34" charset="0"/>
              <a:buChar char="•"/>
            </a:pPr>
            <a:r>
              <a:rPr lang="en-GB" sz="2400" dirty="0">
                <a:latin typeface="Invention" panose="020B0503020008020204"/>
              </a:rPr>
              <a:t>The vast majority of our cohort achieved or maintained viral suppression at 6 month follow-up with low rates of discontinuation, showing similar efficacy to that observed in phase 3 clinical trials.</a:t>
            </a:r>
            <a:endParaRPr lang="en-GB" sz="2400" dirty="0">
              <a:highlight>
                <a:srgbClr val="FFFF00"/>
              </a:highlight>
              <a:latin typeface="Invention" panose="020B0503020008020204"/>
            </a:endParaRPr>
          </a:p>
          <a:p>
            <a:pPr marL="90000" indent="-90000">
              <a:spcAft>
                <a:spcPts val="1000"/>
              </a:spcAft>
              <a:buClr>
                <a:srgbClr val="00857C"/>
              </a:buClr>
              <a:buFont typeface="Arial" panose="020B0604020202020204" pitchFamily="34" charset="0"/>
              <a:buChar char="•"/>
            </a:pPr>
            <a:r>
              <a:rPr lang="en-GB" sz="2400" dirty="0">
                <a:latin typeface="Invention" panose="020B0503020008020204"/>
              </a:rPr>
              <a:t>Overall, the DRIVE-REAL study has provided reassurance that DOR phase 3 clinical trial results translate into a real-world setting and that DOR suitable for use in a wide range of people living with HIV with the potential to form the basis of future HIV treatment regimes</a:t>
            </a:r>
            <a:r>
              <a:rPr lang="en-GB" sz="2400" baseline="30000" dirty="0">
                <a:latin typeface="Invention" panose="020B0503020008020204"/>
              </a:rPr>
              <a:t>2,3,4,5</a:t>
            </a:r>
            <a:r>
              <a:rPr lang="en-GB" sz="2400" dirty="0">
                <a:latin typeface="Invention" panose="020B0503020008020204"/>
              </a:rPr>
              <a:t>. </a:t>
            </a:r>
          </a:p>
        </p:txBody>
      </p:sp>
      <p:sp>
        <p:nvSpPr>
          <p:cNvPr id="47" name="TextBox 46">
            <a:extLst>
              <a:ext uri="{FF2B5EF4-FFF2-40B4-BE49-F238E27FC236}">
                <a16:creationId xmlns:a16="http://schemas.microsoft.com/office/drawing/2014/main" id="{8438243C-70A3-46E2-8985-77A5E160DA5E}"/>
              </a:ext>
            </a:extLst>
          </p:cNvPr>
          <p:cNvSpPr txBox="1"/>
          <p:nvPr/>
        </p:nvSpPr>
        <p:spPr>
          <a:xfrm>
            <a:off x="15200941" y="35488805"/>
            <a:ext cx="14747508" cy="747897"/>
          </a:xfrm>
          <a:prstGeom prst="rect">
            <a:avLst/>
          </a:prstGeom>
          <a:solidFill>
            <a:srgbClr val="00857C"/>
          </a:solidFill>
        </p:spPr>
        <p:txBody>
          <a:bodyPr wrap="square" lIns="0" tIns="0" rIns="0" bIns="0" rtlCol="0">
            <a:spAutoFit/>
          </a:bodyPr>
          <a:lstStyle/>
          <a:p>
            <a:pPr marL="176400">
              <a:lnSpc>
                <a:spcPct val="90000"/>
              </a:lnSpc>
              <a:spcBef>
                <a:spcPts val="1200"/>
              </a:spcBef>
              <a:buClr>
                <a:schemeClr val="accent1"/>
              </a:buClr>
              <a:buSzPct val="100000"/>
            </a:pPr>
            <a:r>
              <a:rPr lang="en-GB" sz="5400" dirty="0">
                <a:solidFill>
                  <a:schemeClr val="bg1"/>
                </a:solidFill>
                <a:latin typeface="Invention" panose="020B0503020008020204"/>
              </a:rPr>
              <a:t>Conclusions</a:t>
            </a:r>
            <a:endParaRPr lang="en-US" sz="5400" dirty="0">
              <a:solidFill>
                <a:schemeClr val="bg1"/>
              </a:solidFill>
              <a:latin typeface="Invention" panose="020B0503020008020204"/>
            </a:endParaRPr>
          </a:p>
        </p:txBody>
      </p:sp>
      <p:sp>
        <p:nvSpPr>
          <p:cNvPr id="2" name="TextBox 1">
            <a:extLst>
              <a:ext uri="{FF2B5EF4-FFF2-40B4-BE49-F238E27FC236}">
                <a16:creationId xmlns:a16="http://schemas.microsoft.com/office/drawing/2014/main" id="{DFA1E2FF-FA6C-47E3-B989-C720FC898126}"/>
              </a:ext>
            </a:extLst>
          </p:cNvPr>
          <p:cNvSpPr txBox="1"/>
          <p:nvPr/>
        </p:nvSpPr>
        <p:spPr>
          <a:xfrm>
            <a:off x="268491" y="22532841"/>
            <a:ext cx="12057788" cy="387798"/>
          </a:xfrm>
          <a:prstGeom prst="rect">
            <a:avLst/>
          </a:prstGeom>
          <a:noFill/>
        </p:spPr>
        <p:txBody>
          <a:bodyPr wrap="none" lIns="0" tIns="0" rIns="0" bIns="0" rtlCol="0">
            <a:spAutoFit/>
          </a:bodyPr>
          <a:lstStyle/>
          <a:p>
            <a:pPr>
              <a:lnSpc>
                <a:spcPct val="90000"/>
              </a:lnSpc>
              <a:spcBef>
                <a:spcPts val="1200"/>
              </a:spcBef>
              <a:buClr>
                <a:schemeClr val="accent1"/>
              </a:buClr>
              <a:buSzPct val="100000"/>
            </a:pPr>
            <a:r>
              <a:rPr lang="en-GB" sz="2800" b="1" dirty="0">
                <a:solidFill>
                  <a:srgbClr val="00857C"/>
                </a:solidFill>
                <a:latin typeface="Invention" panose="020B0503020008020204"/>
              </a:rPr>
              <a:t>Table 1: Cohort demographics and clinical characteristics at baseline (BL)</a:t>
            </a:r>
            <a:endParaRPr lang="en-US" sz="2800" b="1" dirty="0">
              <a:solidFill>
                <a:srgbClr val="00857C"/>
              </a:solidFill>
              <a:latin typeface="Invention" panose="020B0503020008020204"/>
            </a:endParaRPr>
          </a:p>
        </p:txBody>
      </p:sp>
      <p:sp>
        <p:nvSpPr>
          <p:cNvPr id="6" name="TextBox 5">
            <a:extLst>
              <a:ext uri="{FF2B5EF4-FFF2-40B4-BE49-F238E27FC236}">
                <a16:creationId xmlns:a16="http://schemas.microsoft.com/office/drawing/2014/main" id="{34166558-8469-43BB-A612-47DE942B544E}"/>
              </a:ext>
            </a:extLst>
          </p:cNvPr>
          <p:cNvSpPr txBox="1"/>
          <p:nvPr/>
        </p:nvSpPr>
        <p:spPr>
          <a:xfrm>
            <a:off x="195297" y="40653708"/>
            <a:ext cx="14512672" cy="1575816"/>
          </a:xfrm>
          <a:prstGeom prst="rect">
            <a:avLst/>
          </a:prstGeom>
          <a:noFill/>
        </p:spPr>
        <p:txBody>
          <a:bodyPr wrap="square" lIns="0" tIns="0" rIns="0" bIns="0" rtlCol="0">
            <a:spAutoFit/>
          </a:bodyPr>
          <a:lstStyle/>
          <a:p>
            <a:pPr>
              <a:lnSpc>
                <a:spcPct val="90000"/>
              </a:lnSpc>
              <a:spcBef>
                <a:spcPts val="0"/>
              </a:spcBef>
              <a:spcAft>
                <a:spcPts val="600"/>
              </a:spcAft>
              <a:buClr>
                <a:schemeClr val="accent1"/>
              </a:buClr>
              <a:buSzPct val="100000"/>
            </a:pPr>
            <a:r>
              <a:rPr lang="en-GB" sz="2000" baseline="30000" dirty="0">
                <a:latin typeface="Invention" panose="020B0503020008020204"/>
              </a:rPr>
              <a:t>Abbreviations: ART, antiretroviral; BL, baseline; BMI, body mass index; DOR, DOR; Incl., including; IQR, interquartile range; TGM, transgender male; NNRTI, non-nucleoside reverse transcriptase inhibitor; NRTI, nucleoside reverse transcriptase inhibitor; PI, protease inhibitor; INSTI, integrase strand transfer inhibitor</a:t>
            </a:r>
          </a:p>
          <a:p>
            <a:pPr>
              <a:lnSpc>
                <a:spcPct val="90000"/>
              </a:lnSpc>
              <a:spcBef>
                <a:spcPts val="0"/>
              </a:spcBef>
              <a:spcAft>
                <a:spcPts val="600"/>
              </a:spcAft>
              <a:buClr>
                <a:schemeClr val="accent1"/>
              </a:buClr>
              <a:buSzPct val="100000"/>
            </a:pPr>
            <a:r>
              <a:rPr lang="en-GB" sz="1900" dirty="0">
                <a:latin typeface="Invention" panose="020B0503020008020204"/>
              </a:rPr>
              <a:t>* </a:t>
            </a:r>
            <a:r>
              <a:rPr lang="en-GB" sz="1900" u="sng" dirty="0">
                <a:latin typeface="Invention" panose="020B0503020008020204"/>
              </a:rPr>
              <a:t>Major NNRTI mutations recorded at BL</a:t>
            </a:r>
            <a:r>
              <a:rPr lang="en-GB" sz="1900" dirty="0">
                <a:latin typeface="Invention" panose="020B0503020008020204"/>
              </a:rPr>
              <a:t>: Y181C (n=2), K103N (n=2), K103R (n=1), V106I (n=1), V106A (n=1), V179DV (n=1), K101H  (n=1), G109A (n=1), A98G (n=1)</a:t>
            </a:r>
          </a:p>
          <a:p>
            <a:pPr>
              <a:lnSpc>
                <a:spcPct val="90000"/>
              </a:lnSpc>
              <a:spcBef>
                <a:spcPts val="0"/>
              </a:spcBef>
              <a:buClr>
                <a:schemeClr val="accent1"/>
              </a:buClr>
              <a:buSzPct val="100000"/>
            </a:pPr>
            <a:r>
              <a:rPr lang="en-GB" sz="1900" dirty="0">
                <a:latin typeface="Invention" panose="020B0503020008020204"/>
              </a:rPr>
              <a:t>† </a:t>
            </a:r>
            <a:r>
              <a:rPr lang="en-GB" sz="1900" u="sng" dirty="0">
                <a:latin typeface="Invention" panose="020B0503020008020204"/>
              </a:rPr>
              <a:t>Major NRTI mutations recorded at BL</a:t>
            </a:r>
            <a:r>
              <a:rPr lang="en-GB" sz="1900" dirty="0">
                <a:latin typeface="Invention" panose="020B0503020008020204"/>
              </a:rPr>
              <a:t>: M41L (n=6), K70R (n=4), D67N (n=4), M184V (n=3), T215Y (n=3), T69N (n=2), M184I (n=1), V118I (n=1), V75I (n=1), T215L(n=1), T69D (n=1), T215F (n=1), K219Q (n=1)</a:t>
            </a:r>
            <a:endParaRPr lang="en-US" sz="1900" dirty="0">
              <a:latin typeface="Invention" panose="020B0503020008020204"/>
            </a:endParaRPr>
          </a:p>
        </p:txBody>
      </p:sp>
      <p:sp>
        <p:nvSpPr>
          <p:cNvPr id="30" name="TextBox 29">
            <a:extLst>
              <a:ext uri="{FF2B5EF4-FFF2-40B4-BE49-F238E27FC236}">
                <a16:creationId xmlns:a16="http://schemas.microsoft.com/office/drawing/2014/main" id="{C7346D6A-15DF-4220-8042-51836087237C}"/>
              </a:ext>
            </a:extLst>
          </p:cNvPr>
          <p:cNvSpPr txBox="1"/>
          <p:nvPr/>
        </p:nvSpPr>
        <p:spPr>
          <a:xfrm>
            <a:off x="15486829" y="9831199"/>
            <a:ext cx="14811747" cy="373949"/>
          </a:xfrm>
          <a:prstGeom prst="rect">
            <a:avLst/>
          </a:prstGeom>
          <a:noFill/>
        </p:spPr>
        <p:txBody>
          <a:bodyPr wrap="none" lIns="0" tIns="0" rIns="0" bIns="0" rtlCol="0">
            <a:spAutoFit/>
          </a:bodyPr>
          <a:lstStyle/>
          <a:p>
            <a:pPr>
              <a:lnSpc>
                <a:spcPct val="90000"/>
              </a:lnSpc>
              <a:spcBef>
                <a:spcPts val="1200"/>
              </a:spcBef>
              <a:buClr>
                <a:schemeClr val="accent1"/>
              </a:buClr>
              <a:buSzPct val="100000"/>
            </a:pPr>
            <a:r>
              <a:rPr lang="en-GB" sz="2700" b="1" dirty="0">
                <a:solidFill>
                  <a:srgbClr val="00857C"/>
                </a:solidFill>
                <a:latin typeface="Invention" panose="020B0503020008020204"/>
              </a:rPr>
              <a:t>Figure 1: Proportion of people living with HIV with co-morbidities (A) and co-medications (B)</a:t>
            </a:r>
            <a:endParaRPr lang="en-US" sz="2700" b="1" dirty="0">
              <a:solidFill>
                <a:srgbClr val="00857C"/>
              </a:solidFill>
              <a:latin typeface="Invention" panose="020B0503020008020204"/>
            </a:endParaRPr>
          </a:p>
        </p:txBody>
      </p:sp>
      <p:sp>
        <p:nvSpPr>
          <p:cNvPr id="8" name="TextBox 7">
            <a:extLst>
              <a:ext uri="{FF2B5EF4-FFF2-40B4-BE49-F238E27FC236}">
                <a16:creationId xmlns:a16="http://schemas.microsoft.com/office/drawing/2014/main" id="{2314F32D-B864-4952-AE87-4EB00E9E5165}"/>
              </a:ext>
            </a:extLst>
          </p:cNvPr>
          <p:cNvSpPr txBox="1"/>
          <p:nvPr/>
        </p:nvSpPr>
        <p:spPr>
          <a:xfrm>
            <a:off x="15438503" y="10350298"/>
            <a:ext cx="248466" cy="443198"/>
          </a:xfrm>
          <a:prstGeom prst="rect">
            <a:avLst/>
          </a:prstGeom>
          <a:noFill/>
        </p:spPr>
        <p:txBody>
          <a:bodyPr wrap="none" lIns="0" tIns="0" rIns="0" bIns="0" rtlCol="0">
            <a:spAutoFit/>
          </a:bodyPr>
          <a:lstStyle/>
          <a:p>
            <a:pPr>
              <a:lnSpc>
                <a:spcPct val="90000"/>
              </a:lnSpc>
              <a:spcBef>
                <a:spcPts val="1200"/>
              </a:spcBef>
              <a:buClr>
                <a:schemeClr val="accent1"/>
              </a:buClr>
              <a:buSzPct val="100000"/>
            </a:pPr>
            <a:r>
              <a:rPr lang="en-GB" sz="3200" b="1" dirty="0">
                <a:solidFill>
                  <a:srgbClr val="00857C"/>
                </a:solidFill>
                <a:latin typeface="Invention" panose="020B0503020008020204"/>
              </a:rPr>
              <a:t>A</a:t>
            </a:r>
            <a:endParaRPr lang="en-US" sz="3200" b="1" dirty="0">
              <a:solidFill>
                <a:srgbClr val="00857C"/>
              </a:solidFill>
              <a:latin typeface="Invention" panose="020B0503020008020204"/>
            </a:endParaRPr>
          </a:p>
        </p:txBody>
      </p:sp>
      <p:sp>
        <p:nvSpPr>
          <p:cNvPr id="48" name="TextBox 47">
            <a:extLst>
              <a:ext uri="{FF2B5EF4-FFF2-40B4-BE49-F238E27FC236}">
                <a16:creationId xmlns:a16="http://schemas.microsoft.com/office/drawing/2014/main" id="{D8D7665A-6E12-4142-91FF-3489B3B220EF}"/>
              </a:ext>
            </a:extLst>
          </p:cNvPr>
          <p:cNvSpPr txBox="1"/>
          <p:nvPr/>
        </p:nvSpPr>
        <p:spPr>
          <a:xfrm>
            <a:off x="15398247" y="15103794"/>
            <a:ext cx="230832" cy="443198"/>
          </a:xfrm>
          <a:prstGeom prst="rect">
            <a:avLst/>
          </a:prstGeom>
          <a:noFill/>
        </p:spPr>
        <p:txBody>
          <a:bodyPr wrap="none" lIns="0" tIns="0" rIns="0" bIns="0" rtlCol="0">
            <a:spAutoFit/>
          </a:bodyPr>
          <a:lstStyle/>
          <a:p>
            <a:pPr>
              <a:lnSpc>
                <a:spcPct val="90000"/>
              </a:lnSpc>
              <a:spcBef>
                <a:spcPts val="1200"/>
              </a:spcBef>
              <a:buClr>
                <a:schemeClr val="accent1"/>
              </a:buClr>
              <a:buSzPct val="100000"/>
            </a:pPr>
            <a:r>
              <a:rPr lang="en-GB" sz="3200" b="1" dirty="0">
                <a:solidFill>
                  <a:srgbClr val="00857C"/>
                </a:solidFill>
                <a:latin typeface="Invention" panose="020B0503020008020204"/>
              </a:rPr>
              <a:t>B</a:t>
            </a:r>
            <a:endParaRPr lang="en-US" sz="3200" b="1" dirty="0">
              <a:solidFill>
                <a:srgbClr val="00857C"/>
              </a:solidFill>
              <a:latin typeface="Invention" panose="020B0503020008020204"/>
            </a:endParaRPr>
          </a:p>
        </p:txBody>
      </p:sp>
      <p:sp>
        <p:nvSpPr>
          <p:cNvPr id="49" name="TextBox 48">
            <a:extLst>
              <a:ext uri="{FF2B5EF4-FFF2-40B4-BE49-F238E27FC236}">
                <a16:creationId xmlns:a16="http://schemas.microsoft.com/office/drawing/2014/main" id="{FBDA2782-8934-4C77-9416-27E6284E7CCD}"/>
              </a:ext>
            </a:extLst>
          </p:cNvPr>
          <p:cNvSpPr txBox="1"/>
          <p:nvPr/>
        </p:nvSpPr>
        <p:spPr>
          <a:xfrm>
            <a:off x="15686969" y="19421159"/>
            <a:ext cx="2072619" cy="166199"/>
          </a:xfrm>
          <a:prstGeom prst="rect">
            <a:avLst/>
          </a:prstGeom>
          <a:noFill/>
        </p:spPr>
        <p:txBody>
          <a:bodyPr wrap="none" lIns="0" tIns="0" rIns="0" bIns="0" rtlCol="0">
            <a:spAutoFit/>
          </a:bodyPr>
          <a:lstStyle/>
          <a:p>
            <a:pPr>
              <a:lnSpc>
                <a:spcPct val="90000"/>
              </a:lnSpc>
              <a:spcBef>
                <a:spcPts val="1200"/>
              </a:spcBef>
              <a:buClr>
                <a:schemeClr val="accent1"/>
              </a:buClr>
              <a:buSzPct val="100000"/>
            </a:pPr>
            <a:r>
              <a:rPr lang="en-GB" sz="1800" baseline="30000" dirty="0">
                <a:solidFill>
                  <a:srgbClr val="000000"/>
                </a:solidFill>
                <a:latin typeface="Invention" panose="020B0503020008020204"/>
              </a:rPr>
              <a:t>Abbreviations: ART, Antiretroviral</a:t>
            </a:r>
            <a:endParaRPr lang="en-US" sz="1800" baseline="30000" dirty="0">
              <a:solidFill>
                <a:srgbClr val="000000"/>
              </a:solidFill>
              <a:latin typeface="Invention" panose="020B0503020008020204"/>
            </a:endParaRPr>
          </a:p>
        </p:txBody>
      </p:sp>
      <p:sp>
        <p:nvSpPr>
          <p:cNvPr id="50" name="TextBox 49">
            <a:extLst>
              <a:ext uri="{FF2B5EF4-FFF2-40B4-BE49-F238E27FC236}">
                <a16:creationId xmlns:a16="http://schemas.microsoft.com/office/drawing/2014/main" id="{E68B42C7-BF0B-4A05-B821-FF080DD36546}"/>
              </a:ext>
            </a:extLst>
          </p:cNvPr>
          <p:cNvSpPr txBox="1"/>
          <p:nvPr/>
        </p:nvSpPr>
        <p:spPr>
          <a:xfrm>
            <a:off x="15301204" y="24407870"/>
            <a:ext cx="12206996" cy="387798"/>
          </a:xfrm>
          <a:prstGeom prst="rect">
            <a:avLst/>
          </a:prstGeom>
          <a:noFill/>
        </p:spPr>
        <p:txBody>
          <a:bodyPr wrap="square" lIns="0" tIns="0" rIns="0" bIns="0" rtlCol="0">
            <a:spAutoFit/>
          </a:bodyPr>
          <a:lstStyle/>
          <a:p>
            <a:pPr>
              <a:lnSpc>
                <a:spcPct val="90000"/>
              </a:lnSpc>
              <a:spcBef>
                <a:spcPts val="1200"/>
              </a:spcBef>
              <a:buClr>
                <a:schemeClr val="accent1"/>
              </a:buClr>
              <a:buSzPct val="100000"/>
            </a:pPr>
            <a:r>
              <a:rPr lang="en-GB" sz="2800" b="1" dirty="0">
                <a:solidFill>
                  <a:srgbClr val="00857C"/>
                </a:solidFill>
                <a:latin typeface="Invention" panose="020B0503020008020204"/>
              </a:rPr>
              <a:t>Figure 2: VL at 6 months. </a:t>
            </a:r>
            <a:r>
              <a:rPr lang="en-GB" sz="2400" i="1" dirty="0">
                <a:solidFill>
                  <a:srgbClr val="00857C"/>
                </a:solidFill>
                <a:latin typeface="Invention" panose="020B0503020008020204"/>
              </a:rPr>
              <a:t>Among total sample of people living with HIV, N=300.</a:t>
            </a:r>
            <a:endParaRPr lang="en-US" sz="2800" i="1" dirty="0">
              <a:solidFill>
                <a:srgbClr val="00857C"/>
              </a:solidFill>
              <a:latin typeface="Invention" panose="020B0503020008020204"/>
            </a:endParaRPr>
          </a:p>
        </p:txBody>
      </p:sp>
      <p:sp>
        <p:nvSpPr>
          <p:cNvPr id="52" name="TextBox 51">
            <a:extLst>
              <a:ext uri="{FF2B5EF4-FFF2-40B4-BE49-F238E27FC236}">
                <a16:creationId xmlns:a16="http://schemas.microsoft.com/office/drawing/2014/main" id="{91287739-2F9C-4AD4-8089-04EBBB2CD593}"/>
              </a:ext>
            </a:extLst>
          </p:cNvPr>
          <p:cNvSpPr txBox="1"/>
          <p:nvPr/>
        </p:nvSpPr>
        <p:spPr>
          <a:xfrm>
            <a:off x="15250061" y="28831511"/>
            <a:ext cx="13356617" cy="276999"/>
          </a:xfrm>
          <a:prstGeom prst="rect">
            <a:avLst/>
          </a:prstGeom>
          <a:noFill/>
        </p:spPr>
        <p:txBody>
          <a:bodyPr wrap="square" lIns="0" tIns="0" rIns="0" bIns="0" rtlCol="0">
            <a:spAutoFit/>
          </a:bodyPr>
          <a:lstStyle/>
          <a:p>
            <a:pPr>
              <a:lnSpc>
                <a:spcPct val="90000"/>
              </a:lnSpc>
              <a:spcBef>
                <a:spcPts val="1200"/>
              </a:spcBef>
              <a:buClr>
                <a:schemeClr val="accent1"/>
              </a:buClr>
              <a:buSzPct val="100000"/>
            </a:pPr>
            <a:r>
              <a:rPr lang="en-GB" sz="2000" baseline="30000" dirty="0">
                <a:solidFill>
                  <a:srgbClr val="000000"/>
                </a:solidFill>
                <a:latin typeface="Invention" panose="020B0503020008020204"/>
              </a:rPr>
              <a:t>Abbreviations: ART, Antiretroviral; VL, Viral load</a:t>
            </a:r>
            <a:r>
              <a:rPr lang="en-GB" sz="2000" baseline="30000" dirty="0">
                <a:latin typeface="Invention" panose="020B0503020008020204"/>
              </a:rPr>
              <a:t> </a:t>
            </a:r>
            <a:endParaRPr lang="en-US" sz="2000" dirty="0">
              <a:solidFill>
                <a:srgbClr val="000000"/>
              </a:solidFill>
              <a:latin typeface="Invention" panose="020B0503020008020204"/>
            </a:endParaRPr>
          </a:p>
        </p:txBody>
      </p:sp>
      <p:sp>
        <p:nvSpPr>
          <p:cNvPr id="54" name="TextBox 53">
            <a:extLst>
              <a:ext uri="{FF2B5EF4-FFF2-40B4-BE49-F238E27FC236}">
                <a16:creationId xmlns:a16="http://schemas.microsoft.com/office/drawing/2014/main" id="{1400B771-54CA-42BC-AC84-15CBFFE953EA}"/>
              </a:ext>
            </a:extLst>
          </p:cNvPr>
          <p:cNvSpPr txBox="1"/>
          <p:nvPr/>
        </p:nvSpPr>
        <p:spPr>
          <a:xfrm>
            <a:off x="15205951" y="38753030"/>
            <a:ext cx="14931211" cy="1705082"/>
          </a:xfrm>
          <a:prstGeom prst="rect">
            <a:avLst/>
          </a:prstGeom>
          <a:noFill/>
        </p:spPr>
        <p:txBody>
          <a:bodyPr wrap="square" lIns="0" tIns="0" rIns="0" bIns="0" rtlCol="0">
            <a:spAutoFit/>
          </a:bodyPr>
          <a:lstStyle/>
          <a:p>
            <a:pPr marL="90000" indent="-90000">
              <a:spcBef>
                <a:spcPts val="1200"/>
              </a:spcBef>
              <a:buClr>
                <a:schemeClr val="accent1"/>
              </a:buClr>
              <a:buSzPct val="100000"/>
            </a:pPr>
            <a:r>
              <a:rPr lang="en-GB" sz="2400" b="1" dirty="0">
                <a:latin typeface="Invention" panose="020B0503020008020204"/>
              </a:rPr>
              <a:t>Acknowledgments: </a:t>
            </a:r>
            <a:r>
              <a:rPr lang="en-GB" sz="1600" dirty="0">
                <a:latin typeface="Invention" panose="020B0503020008020204"/>
              </a:rPr>
              <a:t>Thanks to Ian Williams as PI for MMC. Yash Patel, Edita Custic and Ute Pfaff of MSD for their input into study management. Ivana Rajkovic for study design work, Will Ambler for data collection and analysis, Daniel Green for poster writing and production support, all of ARW. Yohance Whiteside, Rebeca Plank, John Cmar, </a:t>
            </a:r>
            <a:r>
              <a:rPr lang="en-US" sz="1600" dirty="0">
                <a:latin typeface="Invention" panose="020B0503020008020204"/>
              </a:rPr>
              <a:t>Rina Kundi, </a:t>
            </a:r>
            <a:r>
              <a:rPr lang="en-GB" sz="1600" dirty="0">
                <a:latin typeface="Invention" panose="020B0503020008020204"/>
              </a:rPr>
              <a:t>Irina Kolobova, Emiliano Bissio, Michelle Karten, Fabien Sordet, Peter Sklar and Ronald Leong of MSD for review work.</a:t>
            </a:r>
          </a:p>
          <a:p>
            <a:pPr>
              <a:lnSpc>
                <a:spcPct val="90000"/>
              </a:lnSpc>
              <a:spcBef>
                <a:spcPts val="1200"/>
              </a:spcBef>
              <a:buClr>
                <a:schemeClr val="accent1"/>
              </a:buClr>
              <a:buSzPct val="100000"/>
            </a:pPr>
            <a:endParaRPr lang="en-GB" sz="3200" b="1" dirty="0">
              <a:latin typeface="Invention" panose="020B0503020008020204"/>
            </a:endParaRPr>
          </a:p>
        </p:txBody>
      </p:sp>
      <p:sp>
        <p:nvSpPr>
          <p:cNvPr id="55" name="TextBox 54">
            <a:extLst>
              <a:ext uri="{FF2B5EF4-FFF2-40B4-BE49-F238E27FC236}">
                <a16:creationId xmlns:a16="http://schemas.microsoft.com/office/drawing/2014/main" id="{3F8821D4-EFFA-4040-8406-1E7EF16266CE}"/>
              </a:ext>
            </a:extLst>
          </p:cNvPr>
          <p:cNvSpPr txBox="1"/>
          <p:nvPr/>
        </p:nvSpPr>
        <p:spPr>
          <a:xfrm>
            <a:off x="15200941" y="39874150"/>
            <a:ext cx="4819469" cy="2893100"/>
          </a:xfrm>
          <a:prstGeom prst="rect">
            <a:avLst/>
          </a:prstGeom>
          <a:noFill/>
        </p:spPr>
        <p:txBody>
          <a:bodyPr wrap="square" lIns="0" tIns="0" rIns="0" bIns="0" rtlCol="0">
            <a:spAutoFit/>
          </a:bodyPr>
          <a:lstStyle/>
          <a:p>
            <a:pPr marL="90000" indent="-90000">
              <a:spcBef>
                <a:spcPts val="0"/>
              </a:spcBef>
              <a:buClr>
                <a:schemeClr val="accent1"/>
              </a:buClr>
              <a:buSzPct val="100000"/>
            </a:pPr>
            <a:r>
              <a:rPr lang="en-GB" sz="2400" b="1" dirty="0">
                <a:latin typeface="Invention" panose="020B0503020008020204"/>
              </a:rPr>
              <a:t>References</a:t>
            </a:r>
          </a:p>
          <a:p>
            <a:pPr marL="90000" indent="-90000">
              <a:spcBef>
                <a:spcPts val="0"/>
              </a:spcBef>
              <a:spcAft>
                <a:spcPts val="600"/>
              </a:spcAft>
              <a:buClr>
                <a:schemeClr val="accent1"/>
              </a:buClr>
              <a:buSzPct val="100000"/>
            </a:pPr>
            <a:r>
              <a:rPr kumimoji="0" lang="en-GB" sz="1600" b="0" i="0" u="none" strike="noStrike" kern="1200" cap="none" spc="0" normalizeH="0" baseline="0" noProof="0" dirty="0">
                <a:ln>
                  <a:noFill/>
                </a:ln>
                <a:effectLst/>
                <a:uLnTx/>
                <a:uFillTx/>
                <a:latin typeface="Invention" panose="020B0503020008020204"/>
                <a:cs typeface="+mn-cs"/>
              </a:rPr>
              <a:t>1. </a:t>
            </a:r>
            <a:r>
              <a:rPr kumimoji="0" lang="en-GB" sz="1600" b="0" i="0" u="none" strike="noStrike" kern="1200" cap="none" spc="0" normalizeH="0" baseline="0" noProof="0" dirty="0" err="1">
                <a:ln>
                  <a:noFill/>
                </a:ln>
                <a:effectLst/>
                <a:uLnTx/>
                <a:uFillTx/>
                <a:latin typeface="Invention" panose="020B0503020008020204"/>
                <a:cs typeface="+mn-cs"/>
              </a:rPr>
              <a:t>Talwani</a:t>
            </a:r>
            <a:r>
              <a:rPr kumimoji="0" lang="en-GB" sz="1600" b="0" i="0" u="none" strike="noStrike" kern="1200" cap="none" spc="0" normalizeH="0" baseline="0" noProof="0" dirty="0">
                <a:ln>
                  <a:noFill/>
                </a:ln>
                <a:effectLst/>
                <a:uLnTx/>
                <a:uFillTx/>
                <a:latin typeface="Invention" panose="020B0503020008020204"/>
                <a:cs typeface="+mn-cs"/>
              </a:rPr>
              <a:t>, R. and </a:t>
            </a:r>
            <a:r>
              <a:rPr kumimoji="0" lang="en-GB" sz="1600" b="0" i="0" u="none" strike="noStrike" kern="1200" cap="none" spc="0" normalizeH="0" baseline="0" noProof="0" dirty="0" err="1">
                <a:ln>
                  <a:noFill/>
                </a:ln>
                <a:effectLst/>
                <a:uLnTx/>
                <a:uFillTx/>
                <a:latin typeface="Invention" panose="020B0503020008020204"/>
                <a:cs typeface="+mn-cs"/>
              </a:rPr>
              <a:t>Temesgen</a:t>
            </a:r>
            <a:r>
              <a:rPr kumimoji="0" lang="en-GB" sz="1600" b="0" i="0" u="none" strike="noStrike" kern="1200" cap="none" spc="0" normalizeH="0" baseline="0" noProof="0" dirty="0">
                <a:ln>
                  <a:noFill/>
                </a:ln>
                <a:effectLst/>
                <a:uLnTx/>
                <a:uFillTx/>
                <a:latin typeface="Invention" panose="020B0503020008020204"/>
                <a:cs typeface="+mn-cs"/>
              </a:rPr>
              <a:t>, Z., Drugs Today (</a:t>
            </a:r>
            <a:r>
              <a:rPr kumimoji="0" lang="en-GB" sz="1600" b="0" i="0" u="none" strike="noStrike" kern="1200" cap="none" spc="0" normalizeH="0" baseline="0" noProof="0" dirty="0" err="1">
                <a:ln>
                  <a:noFill/>
                </a:ln>
                <a:effectLst/>
                <a:uLnTx/>
                <a:uFillTx/>
                <a:latin typeface="Invention" panose="020B0503020008020204"/>
                <a:cs typeface="+mn-cs"/>
              </a:rPr>
              <a:t>Barc</a:t>
            </a:r>
            <a:r>
              <a:rPr kumimoji="0" lang="en-GB" sz="1600" b="0" i="0" u="none" strike="noStrike" kern="1200" cap="none" spc="0" normalizeH="0" baseline="0" noProof="0" dirty="0">
                <a:ln>
                  <a:noFill/>
                </a:ln>
                <a:effectLst/>
                <a:uLnTx/>
                <a:uFillTx/>
                <a:latin typeface="Invention" panose="020B0503020008020204"/>
                <a:cs typeface="+mn-cs"/>
              </a:rPr>
              <a:t>), 2020; 56(2): 113-124.</a:t>
            </a:r>
          </a:p>
          <a:p>
            <a:pPr marL="90000" indent="-90000">
              <a:spcBef>
                <a:spcPts val="0"/>
              </a:spcBef>
              <a:spcAft>
                <a:spcPts val="600"/>
              </a:spcAft>
              <a:buClr>
                <a:schemeClr val="accent1"/>
              </a:buClr>
              <a:buSzPct val="100000"/>
            </a:pPr>
            <a:r>
              <a:rPr lang="en-GB" sz="1600" dirty="0">
                <a:latin typeface="Invention" panose="020B0503020008020204"/>
                <a:cs typeface="+mn-cs"/>
              </a:rPr>
              <a:t>2.</a:t>
            </a:r>
            <a:r>
              <a:rPr kumimoji="0" lang="en-GB" sz="1600" b="0" i="0" u="none" strike="noStrike" kern="1200" cap="none" spc="0" normalizeH="0" baseline="0" noProof="0" dirty="0">
                <a:ln>
                  <a:noFill/>
                </a:ln>
                <a:effectLst/>
                <a:uLnTx/>
                <a:uFillTx/>
                <a:latin typeface="Invention" panose="020B0503020008020204"/>
                <a:cs typeface="+mn-cs"/>
              </a:rPr>
              <a:t> Kumar, P., </a:t>
            </a:r>
            <a:r>
              <a:rPr kumimoji="0" lang="en-GB" sz="1600" b="0" i="1" u="none" strike="noStrike" kern="1200" cap="none" spc="0" normalizeH="0" baseline="0" noProof="0" dirty="0">
                <a:ln>
                  <a:noFill/>
                </a:ln>
                <a:effectLst/>
                <a:uLnTx/>
                <a:uFillTx/>
                <a:latin typeface="Invention" panose="020B0503020008020204"/>
                <a:cs typeface="+mn-cs"/>
              </a:rPr>
              <a:t>et al</a:t>
            </a:r>
            <a:r>
              <a:rPr kumimoji="0" lang="en-GB" sz="1600" b="0" i="0" u="none" strike="noStrike" kern="1200" cap="none" spc="0" normalizeH="0" baseline="0" noProof="0" dirty="0">
                <a:ln>
                  <a:noFill/>
                </a:ln>
                <a:effectLst/>
                <a:uLnTx/>
                <a:uFillTx/>
                <a:latin typeface="Invention" panose="020B0503020008020204"/>
                <a:cs typeface="+mn-cs"/>
              </a:rPr>
              <a:t>.,</a:t>
            </a:r>
            <a:r>
              <a:rPr kumimoji="0" lang="en-GB" sz="1600" b="0" i="1" u="none" strike="noStrike" kern="1200" cap="none" spc="0" normalizeH="0" baseline="0" noProof="0" dirty="0">
                <a:ln>
                  <a:noFill/>
                </a:ln>
                <a:effectLst/>
                <a:uLnTx/>
                <a:uFillTx/>
                <a:latin typeface="Invention" panose="020B0503020008020204"/>
                <a:cs typeface="+mn-cs"/>
              </a:rPr>
              <a:t> </a:t>
            </a:r>
            <a:r>
              <a:rPr kumimoji="0" lang="fr-FR" sz="1600" b="0" i="1" u="none" strike="noStrike" kern="1200" cap="none" spc="0" normalizeH="0" baseline="0" noProof="0" dirty="0">
                <a:ln>
                  <a:noFill/>
                </a:ln>
                <a:effectLst/>
                <a:uLnTx/>
                <a:uFillTx/>
                <a:latin typeface="Invention" panose="020B0503020008020204"/>
                <a:cs typeface="+mn-cs"/>
              </a:rPr>
              <a:t>J </a:t>
            </a:r>
            <a:r>
              <a:rPr kumimoji="0" lang="fr-FR" sz="1600" b="0" i="1" u="none" strike="noStrike" kern="1200" cap="none" spc="0" normalizeH="0" baseline="0" noProof="0" dirty="0" err="1">
                <a:ln>
                  <a:noFill/>
                </a:ln>
                <a:effectLst/>
                <a:uLnTx/>
                <a:uFillTx/>
                <a:latin typeface="Invention" panose="020B0503020008020204"/>
                <a:cs typeface="+mn-cs"/>
              </a:rPr>
              <a:t>Acquir</a:t>
            </a:r>
            <a:r>
              <a:rPr kumimoji="0" lang="fr-FR" sz="1600" b="0" i="1" u="none" strike="noStrike" kern="1200" cap="none" spc="0" normalizeH="0" baseline="0" noProof="0" dirty="0">
                <a:ln>
                  <a:noFill/>
                </a:ln>
                <a:effectLst/>
                <a:uLnTx/>
                <a:uFillTx/>
                <a:latin typeface="Invention" panose="020B0503020008020204"/>
                <a:cs typeface="+mn-cs"/>
              </a:rPr>
              <a:t> Immune </a:t>
            </a:r>
            <a:r>
              <a:rPr kumimoji="0" lang="fr-FR" sz="1600" b="0" i="1" u="none" strike="noStrike" kern="1200" cap="none" spc="0" normalizeH="0" baseline="0" noProof="0" dirty="0" err="1">
                <a:ln>
                  <a:noFill/>
                </a:ln>
                <a:effectLst/>
                <a:uLnTx/>
                <a:uFillTx/>
                <a:latin typeface="Invention" panose="020B0503020008020204"/>
                <a:cs typeface="+mn-cs"/>
              </a:rPr>
              <a:t>Defic</a:t>
            </a:r>
            <a:r>
              <a:rPr kumimoji="0" lang="fr-FR" sz="1600" b="0" i="1" u="none" strike="noStrike" kern="1200" cap="none" spc="0" normalizeH="0" baseline="0" noProof="0" dirty="0">
                <a:ln>
                  <a:noFill/>
                </a:ln>
                <a:effectLst/>
                <a:uLnTx/>
                <a:uFillTx/>
                <a:latin typeface="Invention" panose="020B0503020008020204"/>
                <a:cs typeface="+mn-cs"/>
              </a:rPr>
              <a:t> </a:t>
            </a:r>
            <a:r>
              <a:rPr kumimoji="0" lang="fr-FR" sz="1600" b="0" i="1" u="none" strike="noStrike" kern="1200" cap="none" spc="0" normalizeH="0" baseline="0" noProof="0" dirty="0" err="1">
                <a:ln>
                  <a:noFill/>
                </a:ln>
                <a:effectLst/>
                <a:uLnTx/>
                <a:uFillTx/>
                <a:latin typeface="Invention" panose="020B0503020008020204"/>
                <a:cs typeface="+mn-cs"/>
              </a:rPr>
              <a:t>Syndr</a:t>
            </a:r>
            <a:r>
              <a:rPr kumimoji="0" lang="fr-FR" sz="1600" b="0" i="0" u="none" strike="noStrike" kern="1200" cap="none" spc="0" normalizeH="0" baseline="0" noProof="0" dirty="0">
                <a:ln>
                  <a:noFill/>
                </a:ln>
                <a:effectLst/>
                <a:uLnTx/>
                <a:uFillTx/>
                <a:latin typeface="Invention" panose="020B0503020008020204"/>
                <a:cs typeface="+mn-cs"/>
              </a:rPr>
              <a:t>, 2021; </a:t>
            </a:r>
            <a:r>
              <a:rPr kumimoji="0" lang="fr-FR" sz="1600" b="1" i="0" u="none" strike="noStrike" kern="1200" cap="none" spc="0" normalizeH="0" baseline="0" noProof="0" dirty="0">
                <a:ln>
                  <a:noFill/>
                </a:ln>
                <a:effectLst/>
                <a:uLnTx/>
                <a:uFillTx/>
                <a:latin typeface="Invention" panose="020B0503020008020204"/>
                <a:cs typeface="+mn-cs"/>
              </a:rPr>
              <a:t>87</a:t>
            </a:r>
            <a:r>
              <a:rPr kumimoji="0" lang="en-GB" sz="1600" b="0" i="0" u="none" strike="noStrike" kern="1200" cap="none" spc="0" normalizeH="0" baseline="0" noProof="0" dirty="0">
                <a:ln>
                  <a:noFill/>
                </a:ln>
                <a:effectLst/>
                <a:uLnTx/>
                <a:uFillTx/>
                <a:latin typeface="Invention" panose="020B0503020008020204"/>
                <a:cs typeface="+mn-cs"/>
              </a:rPr>
              <a:t>(2): 801-805.</a:t>
            </a:r>
          </a:p>
          <a:p>
            <a:pPr marL="90000" marR="0" lvl="0" indent="-90000" algn="l" defTabSz="914400" rtl="0" eaLnBrk="1" fontAlgn="auto" latinLnBrk="0" hangingPunct="1">
              <a:spcBef>
                <a:spcPts val="0"/>
              </a:spcBef>
              <a:spcAft>
                <a:spcPts val="600"/>
              </a:spcAft>
              <a:buClr>
                <a:srgbClr val="E48312"/>
              </a:buClr>
              <a:buSzPct val="100000"/>
              <a:tabLst/>
              <a:defRPr/>
            </a:pPr>
            <a:r>
              <a:rPr lang="en-GB" sz="1600" dirty="0">
                <a:latin typeface="Invention" panose="020B0503020008020204"/>
                <a:cs typeface="+mn-cs"/>
              </a:rPr>
              <a:t>3. Cahn, P., et al., Open Forum Infectious Diseases, 2021; 8(Supplement_1): S417-S417.</a:t>
            </a:r>
          </a:p>
          <a:p>
            <a:pPr marL="90000" marR="0" lvl="0" indent="-90000" algn="l" defTabSz="914400" rtl="0" eaLnBrk="1" fontAlgn="auto" latinLnBrk="0" hangingPunct="1">
              <a:spcBef>
                <a:spcPts val="0"/>
              </a:spcBef>
              <a:spcAft>
                <a:spcPts val="600"/>
              </a:spcAft>
              <a:buClr>
                <a:srgbClr val="E48312"/>
              </a:buClr>
              <a:buSzPct val="100000"/>
              <a:tabLst/>
              <a:defRPr/>
            </a:pPr>
            <a:r>
              <a:rPr kumimoji="0" lang="en-GB" sz="1600" b="0" i="0" u="none" strike="noStrike" kern="1200" cap="none" spc="0" normalizeH="0" baseline="0" noProof="0" dirty="0">
                <a:ln>
                  <a:noFill/>
                </a:ln>
                <a:effectLst/>
                <a:uLnTx/>
                <a:uFillTx/>
                <a:latin typeface="Invention" panose="020B0503020008020204"/>
                <a:cs typeface="+mn-cs"/>
              </a:rPr>
              <a:t>4. Molina, J. </a:t>
            </a:r>
            <a:r>
              <a:rPr lang="en-GB" sz="1600" dirty="0">
                <a:latin typeface="Invention" panose="020B0503020008020204"/>
                <a:cs typeface="+mn-cs"/>
              </a:rPr>
              <a:t>e</a:t>
            </a:r>
            <a:r>
              <a:rPr kumimoji="0" lang="en-GB" sz="1600" b="0" i="0" u="none" strike="noStrike" kern="1200" cap="none" spc="0" normalizeH="0" baseline="0" noProof="0" dirty="0">
                <a:ln>
                  <a:noFill/>
                </a:ln>
                <a:effectLst/>
                <a:uLnTx/>
                <a:uFillTx/>
                <a:latin typeface="Invention" panose="020B0503020008020204"/>
                <a:cs typeface="+mn-cs"/>
              </a:rPr>
              <a:t>t al, Lancet HIV, 2018, 5(5): e211-e220. </a:t>
            </a:r>
          </a:p>
          <a:p>
            <a:pPr marL="90000" marR="0" lvl="0" indent="-90000" algn="l" defTabSz="914400" rtl="0" eaLnBrk="1" fontAlgn="auto" latinLnBrk="0" hangingPunct="1">
              <a:spcBef>
                <a:spcPts val="0"/>
              </a:spcBef>
              <a:spcAft>
                <a:spcPts val="600"/>
              </a:spcAft>
              <a:buClr>
                <a:srgbClr val="E48312"/>
              </a:buClr>
              <a:buSzPct val="100000"/>
              <a:tabLst/>
              <a:defRPr/>
            </a:pPr>
            <a:r>
              <a:rPr lang="en-GB" sz="1600" dirty="0">
                <a:latin typeface="Invention" panose="020B0503020008020204"/>
                <a:cs typeface="+mn-cs"/>
              </a:rPr>
              <a:t>5. Johnson, M. et al, </a:t>
            </a:r>
            <a:r>
              <a:rPr lang="en-GB" sz="1600" i="1" dirty="0">
                <a:latin typeface="Invention" panose="020B0503020008020204"/>
                <a:cs typeface="+mn-cs"/>
              </a:rPr>
              <a:t>J </a:t>
            </a:r>
            <a:r>
              <a:rPr lang="en-GB" sz="1600" i="1" dirty="0" err="1">
                <a:latin typeface="Invention" panose="020B0503020008020204"/>
                <a:cs typeface="+mn-cs"/>
              </a:rPr>
              <a:t>Acquir</a:t>
            </a:r>
            <a:r>
              <a:rPr lang="en-GB" sz="1600" i="1" dirty="0">
                <a:latin typeface="Invention" panose="020B0503020008020204"/>
                <a:cs typeface="+mn-cs"/>
              </a:rPr>
              <a:t> Immune </a:t>
            </a:r>
            <a:r>
              <a:rPr lang="en-GB" sz="1600" i="1" dirty="0" err="1">
                <a:latin typeface="Invention" panose="020B0503020008020204"/>
                <a:cs typeface="+mn-cs"/>
              </a:rPr>
              <a:t>Defic</a:t>
            </a:r>
            <a:r>
              <a:rPr lang="en-GB" sz="1600" i="1" dirty="0">
                <a:latin typeface="Invention" panose="020B0503020008020204"/>
                <a:cs typeface="+mn-cs"/>
              </a:rPr>
              <a:t> </a:t>
            </a:r>
            <a:r>
              <a:rPr lang="en-GB" sz="1600" i="1" dirty="0" err="1">
                <a:latin typeface="Invention" panose="020B0503020008020204"/>
                <a:cs typeface="+mn-cs"/>
              </a:rPr>
              <a:t>Syndr</a:t>
            </a:r>
            <a:r>
              <a:rPr lang="en-GB" sz="1600" dirty="0">
                <a:latin typeface="Invention" panose="020B0503020008020204"/>
                <a:cs typeface="+mn-cs"/>
              </a:rPr>
              <a:t>, 2019; 81 (4): 463-472.</a:t>
            </a:r>
            <a:endParaRPr kumimoji="0" lang="en-GB" sz="1600" b="0" i="0" u="none" strike="noStrike" kern="1200" cap="none" spc="0" normalizeH="0" baseline="0" noProof="0" dirty="0">
              <a:ln>
                <a:noFill/>
              </a:ln>
              <a:effectLst/>
              <a:uLnTx/>
              <a:uFillTx/>
              <a:latin typeface="Invention" panose="020B0503020008020204"/>
              <a:cs typeface="+mn-cs"/>
            </a:endParaRPr>
          </a:p>
        </p:txBody>
      </p:sp>
      <p:sp>
        <p:nvSpPr>
          <p:cNvPr id="56" name="TextBox 55">
            <a:extLst>
              <a:ext uri="{FF2B5EF4-FFF2-40B4-BE49-F238E27FC236}">
                <a16:creationId xmlns:a16="http://schemas.microsoft.com/office/drawing/2014/main" id="{04370B85-2F15-4008-9E1B-69600F1BB642}"/>
              </a:ext>
            </a:extLst>
          </p:cNvPr>
          <p:cNvSpPr txBox="1"/>
          <p:nvPr/>
        </p:nvSpPr>
        <p:spPr>
          <a:xfrm>
            <a:off x="20688300" y="40059211"/>
            <a:ext cx="9107825" cy="2577116"/>
          </a:xfrm>
          <a:prstGeom prst="rect">
            <a:avLst/>
          </a:prstGeom>
          <a:noFill/>
        </p:spPr>
        <p:txBody>
          <a:bodyPr wrap="square" lIns="0" tIns="0" rIns="0" bIns="0" rtlCol="0">
            <a:spAutoFit/>
          </a:bodyPr>
          <a:lstStyle/>
          <a:p>
            <a:pPr marR="0" lvl="0" algn="l" defTabSz="914400" rtl="0" eaLnBrk="1" fontAlgn="auto" latinLnBrk="0" hangingPunct="1">
              <a:lnSpc>
                <a:spcPct val="90000"/>
              </a:lnSpc>
              <a:spcBef>
                <a:spcPts val="1200"/>
              </a:spcBef>
              <a:spcAft>
                <a:spcPts val="0"/>
              </a:spcAft>
              <a:buClr>
                <a:srgbClr val="E48312"/>
              </a:buClr>
              <a:buSzPct val="100000"/>
              <a:tabLst/>
              <a:defRPr/>
            </a:pPr>
            <a:r>
              <a:rPr kumimoji="0" lang="en-GB" sz="2400" b="1" i="0" u="none" strike="noStrike" kern="1200" cap="none" spc="0" normalizeH="0" baseline="0" noProof="0" dirty="0">
                <a:ln>
                  <a:noFill/>
                </a:ln>
                <a:effectLst/>
                <a:uLnTx/>
                <a:uFillTx/>
                <a:latin typeface="Invention" panose="020B0503020008020204"/>
                <a:cs typeface="+mn-cs"/>
              </a:rPr>
              <a:t>Disclosures:</a:t>
            </a:r>
            <a:r>
              <a:rPr kumimoji="0" lang="en-GB" sz="2800" b="1" i="0" u="none" strike="noStrike" kern="1200" cap="none" spc="0" normalizeH="0" baseline="0" noProof="0" dirty="0">
                <a:ln>
                  <a:noFill/>
                </a:ln>
                <a:effectLst/>
                <a:uLnTx/>
                <a:uFillTx/>
                <a:latin typeface="Invention" panose="020B0503020008020204"/>
                <a:cs typeface="+mn-cs"/>
              </a:rPr>
              <a:t> </a:t>
            </a:r>
            <a:r>
              <a:rPr lang="en-GB" sz="1600" dirty="0">
                <a:latin typeface="Invention" panose="020B0503020008020204"/>
                <a:cs typeface="+mn-cs"/>
              </a:rPr>
              <a:t>AM has received honoraria for consultancy and speaker services, as well as support for conference attendance from Gilead Sciences, MSD and Viiv. YG has received honoraria for consultancy and speaker services, as well as support for conference attendance from Gilead Sciences and Viiv. COH, NS &amp; WH are employees of MSD (UK) Limited, London, UK and may own stock and/or hold stock options in Merck &amp; Co., Inc., Rahway, NJ, USA. SG was an employee of MSD (UK) Limited, London, UK at the time the study was conducted.</a:t>
            </a:r>
            <a:endParaRPr lang="en-GB" sz="1800" dirty="0">
              <a:latin typeface="Invention" panose="020B0503020008020204"/>
              <a:cs typeface="+mn-cs"/>
            </a:endParaRPr>
          </a:p>
          <a:p>
            <a:pPr marR="0" lvl="0" algn="l" defTabSz="914400" rtl="0" eaLnBrk="1" fontAlgn="auto" latinLnBrk="0" hangingPunct="1">
              <a:lnSpc>
                <a:spcPct val="90000"/>
              </a:lnSpc>
              <a:spcBef>
                <a:spcPts val="1200"/>
              </a:spcBef>
              <a:spcAft>
                <a:spcPts val="200"/>
              </a:spcAft>
              <a:buClr>
                <a:srgbClr val="E48312"/>
              </a:buClr>
              <a:buSzPct val="100000"/>
              <a:tabLst/>
              <a:defRPr/>
            </a:pPr>
            <a:endParaRPr kumimoji="0" lang="en-GB" sz="3200" b="1" i="0" u="none" strike="noStrike" kern="1200" cap="none" spc="0" normalizeH="0" baseline="0" noProof="0" dirty="0">
              <a:ln>
                <a:noFill/>
              </a:ln>
              <a:effectLst/>
              <a:uLnTx/>
              <a:uFillTx/>
              <a:latin typeface="Invention" panose="020B0503020008020204"/>
              <a:cs typeface="+mn-cs"/>
            </a:endParaRPr>
          </a:p>
          <a:p>
            <a:pPr>
              <a:lnSpc>
                <a:spcPct val="90000"/>
              </a:lnSpc>
              <a:spcBef>
                <a:spcPts val="1200"/>
              </a:spcBef>
              <a:buClr>
                <a:schemeClr val="accent1"/>
              </a:buClr>
              <a:buSzPct val="100000"/>
            </a:pPr>
            <a:endParaRPr lang="en-GB" sz="2200" b="1" dirty="0">
              <a:latin typeface="Invention" panose="020B0503020008020204"/>
            </a:endParaRPr>
          </a:p>
        </p:txBody>
      </p:sp>
      <p:sp>
        <p:nvSpPr>
          <p:cNvPr id="51" name="TextBox 50">
            <a:extLst>
              <a:ext uri="{FF2B5EF4-FFF2-40B4-BE49-F238E27FC236}">
                <a16:creationId xmlns:a16="http://schemas.microsoft.com/office/drawing/2014/main" id="{3B22108D-FFCB-4C4E-926D-2674CE349B08}"/>
              </a:ext>
            </a:extLst>
          </p:cNvPr>
          <p:cNvSpPr txBox="1"/>
          <p:nvPr/>
        </p:nvSpPr>
        <p:spPr>
          <a:xfrm>
            <a:off x="14515386" y="3107737"/>
            <a:ext cx="15544800" cy="507831"/>
          </a:xfrm>
          <a:prstGeom prst="rect">
            <a:avLst/>
          </a:prstGeom>
          <a:noFill/>
        </p:spPr>
        <p:txBody>
          <a:bodyPr wrap="square">
            <a:spAutoFit/>
          </a:bodyPr>
          <a:lstStyle/>
          <a:p>
            <a:pPr marR="0" lvl="0" algn="r" defTabSz="914400" rtl="0" eaLnBrk="1" fontAlgn="auto" latinLnBrk="0" hangingPunct="1">
              <a:lnSpc>
                <a:spcPct val="90000"/>
              </a:lnSpc>
              <a:spcBef>
                <a:spcPts val="0"/>
              </a:spcBef>
              <a:spcAft>
                <a:spcPts val="200"/>
              </a:spcAft>
              <a:buClr>
                <a:srgbClr val="E48312"/>
              </a:buClr>
              <a:buSzPct val="100000"/>
              <a:tabLst/>
              <a:defRPr/>
            </a:pPr>
            <a:r>
              <a:rPr lang="en-GB" sz="3000" b="1" dirty="0">
                <a:solidFill>
                  <a:schemeClr val="bg1"/>
                </a:solidFill>
                <a:latin typeface="Invention" panose="020B0503020008020204"/>
                <a:cs typeface="+mn-cs"/>
              </a:rPr>
              <a:t>Contact: </a:t>
            </a:r>
            <a:r>
              <a:rPr lang="en-GB" sz="3000" u="sng" dirty="0">
                <a:solidFill>
                  <a:schemeClr val="bg1"/>
                </a:solidFill>
                <a:latin typeface="Invention" panose="020B0503020008020204"/>
                <a:cs typeface="+mn-cs"/>
              </a:rPr>
              <a:t>charlotte.ohalloran@msd.com </a:t>
            </a:r>
            <a:r>
              <a:rPr lang="en-GB" sz="3000" dirty="0">
                <a:solidFill>
                  <a:schemeClr val="bg1"/>
                </a:solidFill>
                <a:latin typeface="Invention" panose="020B0503020008020204"/>
                <a:cs typeface="+mn-cs"/>
              </a:rPr>
              <a:t>for questions and comments</a:t>
            </a:r>
          </a:p>
        </p:txBody>
      </p:sp>
      <p:sp>
        <p:nvSpPr>
          <p:cNvPr id="44" name="TextBox 43">
            <a:extLst>
              <a:ext uri="{FF2B5EF4-FFF2-40B4-BE49-F238E27FC236}">
                <a16:creationId xmlns:a16="http://schemas.microsoft.com/office/drawing/2014/main" id="{63663014-2F2C-4955-8FE5-DDA952B5C7B2}"/>
              </a:ext>
            </a:extLst>
          </p:cNvPr>
          <p:cNvSpPr txBox="1"/>
          <p:nvPr/>
        </p:nvSpPr>
        <p:spPr>
          <a:xfrm>
            <a:off x="15100246" y="19754299"/>
            <a:ext cx="14865899" cy="2677656"/>
          </a:xfrm>
          <a:prstGeom prst="rect">
            <a:avLst/>
          </a:prstGeom>
          <a:noFill/>
        </p:spPr>
        <p:txBody>
          <a:bodyPr wrap="square">
            <a:spAutoFit/>
          </a:bodyPr>
          <a:lstStyle/>
          <a:p>
            <a:pPr marL="90000" marR="0" lvl="0" indent="-90000" algn="l" defTabSz="914400" rtl="0" eaLnBrk="1" fontAlgn="base" latinLnBrk="0" hangingPunct="1">
              <a:lnSpc>
                <a:spcPct val="100000"/>
              </a:lnSpc>
              <a:spcBef>
                <a:spcPct val="0"/>
              </a:spcBef>
              <a:spcAft>
                <a:spcPct val="0"/>
              </a:spcAft>
              <a:buClr>
                <a:srgbClr val="00857C"/>
              </a:buClr>
              <a:buSzTx/>
              <a:buFont typeface="Arial" panose="020B0604020202020204" pitchFamily="34" charset="0"/>
              <a:buChar char="•"/>
              <a:tabLst/>
              <a:defRPr/>
            </a:pPr>
            <a:r>
              <a:rPr kumimoji="0" lang="en-GB" sz="2400" b="0" i="0" u="none" strike="noStrike" kern="1200" cap="none" spc="0" normalizeH="0" baseline="0" noProof="0" dirty="0">
                <a:ln>
                  <a:noFill/>
                </a:ln>
                <a:solidFill>
                  <a:srgbClr val="0C2340"/>
                </a:solidFill>
                <a:effectLst/>
                <a:uLnTx/>
                <a:uFillTx/>
                <a:latin typeface="Invention" panose="020B0503020008020204"/>
                <a:ea typeface="+mn-ea"/>
                <a:cs typeface="Arial" charset="0"/>
              </a:rPr>
              <a:t>Prior to DOR initiation, 94% (n=271) of ART-experienced people living with HIV were on triple therapy, most commonly 2 nucleoside reverse transcriptase inhibitors (2NRTI) and a non-nucleoside reverse transcriptase inhibitor (NNRTI) (40%,n=114), 2NRTI and an integrase strand transfer inhibitor (INSTI) (36%, n=103), or 2NRTI and a protease inhibitor (PI) (19%,n=54).</a:t>
            </a:r>
          </a:p>
          <a:p>
            <a:pPr marL="90000" marR="0" lvl="0" indent="-90000" algn="l" defTabSz="914400" rtl="0" eaLnBrk="1" fontAlgn="base" latinLnBrk="0" hangingPunct="1">
              <a:lnSpc>
                <a:spcPct val="100000"/>
              </a:lnSpc>
              <a:spcBef>
                <a:spcPct val="0"/>
              </a:spcBef>
              <a:spcAft>
                <a:spcPts val="1200"/>
              </a:spcAft>
              <a:buClr>
                <a:srgbClr val="00857C"/>
              </a:buClr>
              <a:buSzTx/>
              <a:buFont typeface="Arial" panose="020B0604020202020204" pitchFamily="34" charset="0"/>
              <a:buChar char="•"/>
              <a:tabLst/>
              <a:defRPr/>
            </a:pPr>
            <a:r>
              <a:rPr kumimoji="0" lang="en-GB" sz="2400" b="0" i="0" u="none" strike="noStrike" kern="1200" cap="none" spc="0" normalizeH="0" baseline="0" noProof="0" dirty="0">
                <a:ln>
                  <a:noFill/>
                </a:ln>
                <a:solidFill>
                  <a:srgbClr val="0C2340"/>
                </a:solidFill>
                <a:effectLst/>
                <a:uLnTx/>
                <a:uFillTx/>
                <a:latin typeface="Invention" panose="020B0503020008020204"/>
                <a:ea typeface="+mn-ea"/>
                <a:cs typeface="Arial" charset="0"/>
              </a:rPr>
              <a:t>The majority (88%, n=263) of people living with HIV overall initiated onto </a:t>
            </a:r>
            <a:r>
              <a:rPr kumimoji="0" lang="en-GB" sz="2400" b="0" i="0" u="none" strike="noStrike" kern="1200" cap="none" spc="0" normalizeH="0" baseline="0" noProof="0" dirty="0" err="1">
                <a:ln>
                  <a:noFill/>
                </a:ln>
                <a:solidFill>
                  <a:srgbClr val="0C2340"/>
                </a:solidFill>
                <a:effectLst/>
                <a:uLnTx/>
                <a:uFillTx/>
                <a:latin typeface="Invention" panose="020B0503020008020204"/>
                <a:ea typeface="+mn-ea"/>
                <a:cs typeface="Arial" charset="0"/>
              </a:rPr>
              <a:t>Delstrigo</a:t>
            </a:r>
            <a:r>
              <a:rPr kumimoji="0" lang="en-GB" sz="2400" b="0" i="0" u="none" strike="noStrike" kern="1200" cap="none" spc="0" normalizeH="0" baseline="0" noProof="0" dirty="0">
                <a:ln>
                  <a:noFill/>
                </a:ln>
                <a:solidFill>
                  <a:srgbClr val="0C2340"/>
                </a:solidFill>
                <a:effectLst/>
                <a:uLnTx/>
                <a:uFillTx/>
                <a:latin typeface="Invention" panose="020B0503020008020204"/>
                <a:ea typeface="+mn-ea"/>
                <a:cs typeface="Arial" charset="0"/>
              </a:rPr>
              <a:t>™(DOR/3TC/TDF). 12% (n=37) were initiated on Pifeltro™ combined with either 2NRTIs (9%, n=27), 1 INSTI dual therapy (1%, n=3), or other combinations (2.3%, n=7).</a:t>
            </a:r>
          </a:p>
        </p:txBody>
      </p:sp>
    </p:spTree>
    <p:extLst>
      <p:ext uri="{BB962C8B-B14F-4D97-AF65-F5344CB8AC3E}">
        <p14:creationId xmlns:p14="http://schemas.microsoft.com/office/powerpoint/2010/main" val="1013258701"/>
      </p:ext>
    </p:extLst>
  </p:cSld>
  <p:clrMapOvr>
    <a:masterClrMapping/>
  </p:clrMapOvr>
</p:sld>
</file>

<file path=ppt/theme/theme1.xml><?xml version="1.0" encoding="utf-8"?>
<a:theme xmlns:a="http://schemas.openxmlformats.org/drawingml/2006/main" name="H-94x46-(8x4)-Poster_Template_V2017B">
  <a:themeElements>
    <a:clrScheme name="V2020B-Rev_Swatches">
      <a:dk1>
        <a:srgbClr val="0C2340"/>
      </a:dk1>
      <a:lt1>
        <a:srgbClr val="FFFFFF"/>
      </a:lt1>
      <a:dk2>
        <a:srgbClr val="688CE8"/>
      </a:dk2>
      <a:lt2>
        <a:srgbClr val="69B8F7"/>
      </a:lt2>
      <a:accent1>
        <a:srgbClr val="00857C"/>
      </a:accent1>
      <a:accent2>
        <a:srgbClr val="6ECEB2"/>
      </a:accent2>
      <a:accent3>
        <a:srgbClr val="BFED33"/>
      </a:accent3>
      <a:accent4>
        <a:srgbClr val="F7F7F7"/>
      </a:accent4>
      <a:accent5>
        <a:srgbClr val="0C2340"/>
      </a:accent5>
      <a:accent6>
        <a:srgbClr val="5450E4"/>
      </a:accent6>
      <a:hlink>
        <a:srgbClr val="00857C"/>
      </a:hlink>
      <a:folHlink>
        <a:srgbClr val="69B8F7"/>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075113" rtl="0" eaLnBrk="1" fontAlgn="base" latinLnBrk="0" hangingPunct="1">
          <a:lnSpc>
            <a:spcPct val="100000"/>
          </a:lnSpc>
          <a:spcBef>
            <a:spcPct val="0"/>
          </a:spcBef>
          <a:spcAft>
            <a:spcPct val="0"/>
          </a:spcAft>
          <a:buClrTx/>
          <a:buSzTx/>
          <a:buFontTx/>
          <a:buNone/>
          <a:tabLst/>
          <a:defRPr kumimoji="0" lang="en-US" sz="8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075113" rtl="0" eaLnBrk="1" fontAlgn="base" latinLnBrk="0" hangingPunct="1">
          <a:lnSpc>
            <a:spcPct val="100000"/>
          </a:lnSpc>
          <a:spcBef>
            <a:spcPct val="0"/>
          </a:spcBef>
          <a:spcAft>
            <a:spcPct val="0"/>
          </a:spcAft>
          <a:buClrTx/>
          <a:buSzTx/>
          <a:buFontTx/>
          <a:buNone/>
          <a:tabLst/>
          <a:defRPr kumimoji="0" lang="en-US" sz="8800" b="0" i="0" u="none" strike="noStrike" cap="none" normalizeH="0" baseline="0" smtClean="0">
            <a:ln>
              <a:noFill/>
            </a:ln>
            <a:solidFill>
              <a:schemeClr val="tx1"/>
            </a:solidFill>
            <a:effectLst/>
            <a:latin typeface="Arial" charset="0"/>
            <a:cs typeface="Arial" charset="0"/>
          </a:defRPr>
        </a:defPPr>
      </a:lstStyle>
    </a:lnDef>
    <a:txDef>
      <a:spPr>
        <a:noFill/>
      </a:spPr>
      <a:bodyPr wrap="square" lIns="0" tIns="0" rIns="0" bIns="0" rtlCol="0">
        <a:spAutoFit/>
      </a:bodyPr>
      <a:lstStyle>
        <a:defPPr marL="174625" indent="-174625">
          <a:lnSpc>
            <a:spcPct val="90000"/>
          </a:lnSpc>
          <a:spcBef>
            <a:spcPts val="1200"/>
          </a:spcBef>
          <a:buClr>
            <a:schemeClr val="accent1"/>
          </a:buClr>
          <a:buSzPct val="100000"/>
          <a:buFont typeface="Arial"/>
          <a:buChar char="•"/>
          <a:defRPr sz="1600" dirty="0" smtClean="0">
            <a:solidFill>
              <a:srgbClr val="000000"/>
            </a:solidFill>
            <a:latin typeface="+mn-lt"/>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009999"/>
        </a:accent1>
        <a:accent2>
          <a:srgbClr val="5F5F5F"/>
        </a:accent2>
        <a:accent3>
          <a:srgbClr val="FFFFFF"/>
        </a:accent3>
        <a:accent4>
          <a:srgbClr val="000000"/>
        </a:accent4>
        <a:accent5>
          <a:srgbClr val="AACACA"/>
        </a:accent5>
        <a:accent6>
          <a:srgbClr val="555555"/>
        </a:accent6>
        <a:hlink>
          <a:srgbClr val="9900FF"/>
        </a:hlink>
        <a:folHlink>
          <a:srgbClr val="FF99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H-55x31-(16x9)-ePoster_Template_100_Percent_V2022C.potx" id="{62004461-4453-48DF-9430-F5A269526300}" vid="{95D3B79C-60F4-4AF9-8BDF-7C705AD72B2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378830e-08a0-4c59-a010-04e6f0fa67b5" xsi:nil="true"/>
    <lcf76f155ced4ddcb4097134ff3c332f xmlns="5fc44331-d5c3-4cae-a64c-7702d83c208c">
      <Terms xmlns="http://schemas.microsoft.com/office/infopath/2007/PartnerControls"/>
    </lcf76f155ced4ddcb4097134ff3c332f>
  </documentManagement>
</p:properties>
</file>

<file path=customXml/item2.xml><?xml version="1.0" encoding="utf-8"?>
<sisl xmlns:xsi="http://www.w3.org/2001/XMLSchema-instance" xmlns:xsd="http://www.w3.org/2001/XMLSchema" xmlns="http://www.boldonjames.com/2008/01/sie/internal/label" sislVersion="0" policy="a10f9ac0-5937-4b4f-b459-96aedd9ed2c5" origin="userSelected">
  <element uid="9920fcc9-9f43-4d43-9e3e-b98a219cfd55" value=""/>
</sisl>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EB38B08C0A7CC24E8903787749D0A471" ma:contentTypeVersion="16" ma:contentTypeDescription="Create a new document." ma:contentTypeScope="" ma:versionID="7c1f311c72a3a23a8bef102beae2783c">
  <xsd:schema xmlns:xsd="http://www.w3.org/2001/XMLSchema" xmlns:xs="http://www.w3.org/2001/XMLSchema" xmlns:p="http://schemas.microsoft.com/office/2006/metadata/properties" xmlns:ns2="5fc44331-d5c3-4cae-a64c-7702d83c208c" xmlns:ns3="c378830e-08a0-4c59-a010-04e6f0fa67b5" targetNamespace="http://schemas.microsoft.com/office/2006/metadata/properties" ma:root="true" ma:fieldsID="d139f84fa53ff1698aee449f7f6a0dcc" ns2:_="" ns3:_="">
    <xsd:import namespace="5fc44331-d5c3-4cae-a64c-7702d83c208c"/>
    <xsd:import namespace="c378830e-08a0-4c59-a010-04e6f0fa67b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c44331-d5c3-4cae-a64c-7702d83c20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f5e642b-91f5-4888-b018-43334a040d09"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378830e-08a0-4c59-a010-04e6f0fa67b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add6dd67-ef15-4d53-9444-a44b2d534323}" ma:internalName="TaxCatchAll" ma:showField="CatchAllData" ma:web="c378830e-08a0-4c59-a010-04e6f0fa67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72C95E-955F-4363-AC53-9571E9F2C181}">
  <ds:schemaRefs>
    <ds:schemaRef ds:uri="http://schemas.openxmlformats.org/package/2006/metadata/core-properties"/>
    <ds:schemaRef ds:uri="http://purl.org/dc/terms/"/>
    <ds:schemaRef ds:uri="http://schemas.microsoft.com/office/infopath/2007/PartnerControls"/>
    <ds:schemaRef ds:uri="c378830e-08a0-4c59-a010-04e6f0fa67b5"/>
    <ds:schemaRef ds:uri="http://schemas.microsoft.com/office/2006/documentManagement/types"/>
    <ds:schemaRef ds:uri="5fc44331-d5c3-4cae-a64c-7702d83c208c"/>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E1EE58A7-377E-4FDA-8D70-EABA134FC77F}">
  <ds:schemaRefs>
    <ds:schemaRef ds:uri="http://www.boldonjames.com/2008/01/sie/internal/label"/>
    <ds:schemaRef ds:uri="http://www.w3.org/2001/XMLSchema"/>
  </ds:schemaRefs>
</ds:datastoreItem>
</file>

<file path=customXml/itemProps3.xml><?xml version="1.0" encoding="utf-8"?>
<ds:datastoreItem xmlns:ds="http://schemas.openxmlformats.org/officeDocument/2006/customXml" ds:itemID="{1161A0EE-42D0-4E62-B2AC-52621AC7EFD1}">
  <ds:schemaRefs>
    <ds:schemaRef ds:uri="http://schemas.microsoft.com/sharepoint/v3/contenttype/forms"/>
  </ds:schemaRefs>
</ds:datastoreItem>
</file>

<file path=customXml/itemProps4.xml><?xml version="1.0" encoding="utf-8"?>
<ds:datastoreItem xmlns:ds="http://schemas.openxmlformats.org/officeDocument/2006/customXml" ds:itemID="{649447DC-60EF-4B24-81CB-C81234ECA05C}">
  <ds:schemaRefs>
    <ds:schemaRef ds:uri="5fc44331-d5c3-4cae-a64c-7702d83c208c"/>
    <ds:schemaRef ds:uri="c378830e-08a0-4c59-a010-04e6f0fa67b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H-55x31-(16x9)-ePoster_Template_100_Percent_V2022C</Template>
  <TotalTime>1317</TotalTime>
  <Words>2615</Words>
  <Application>Microsoft Office PowerPoint</Application>
  <PresentationFormat>Custom</PresentationFormat>
  <Paragraphs>231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Invention</vt:lpstr>
      <vt:lpstr>H-94x46-(8x4)-Poster_Template_V2017B</vt:lpstr>
      <vt:lpstr>Real World Utilisation of DOR among people living with HIV in England (DRIVE-REAL)</vt:lpstr>
    </vt:vector>
  </TitlesOfParts>
  <Company>Omnicom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World Utilisation of Doravirine among people living with HIV in England  (DRIVE-REAL)</dc:title>
  <dc:creator>Daniel Green (Adelphi Real World)</dc:creator>
  <cp:lastModifiedBy>O'Halloran, Charlotte</cp:lastModifiedBy>
  <cp:revision>54</cp:revision>
  <cp:lastPrinted>2015-07-24T16:08:37Z</cp:lastPrinted>
  <dcterms:created xsi:type="dcterms:W3CDTF">2022-09-07T13:43:47Z</dcterms:created>
  <dcterms:modified xsi:type="dcterms:W3CDTF">2022-10-31T14:06:06Z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ensitivityCode">
    <vt:lpwstr>BC</vt:lpwstr>
  </property>
  <property fmtid="{D5CDD505-2E9C-101B-9397-08002B2CF9AE}" pid="3" name="docIndexRef">
    <vt:lpwstr>813a7d2f-a6e7-4bf7-848f-8e185a242208</vt:lpwstr>
  </property>
  <property fmtid="{D5CDD505-2E9C-101B-9397-08002B2CF9AE}" pid="4" name="bjSaver">
    <vt:lpwstr>VgsPqrcyzp5ObqWfDLL5MnNZiN+ukWPN</vt:lpwstr>
  </property>
  <property fmtid="{D5CDD505-2E9C-101B-9397-08002B2CF9AE}" pid="5" name="bjDocumentSecurityLabel">
    <vt:lpwstr>Not Classified</vt:lpwstr>
  </property>
  <property fmtid="{D5CDD505-2E9C-101B-9397-08002B2CF9AE}" pid="6" name="bjDocumentLabelXML">
    <vt:lpwstr>&lt;?xml version="1.0" encoding="us-ascii"?&gt;&lt;sisl xmlns:xsi="http://www.w3.org/2001/XMLSchema-instance" xmlns:xsd="http://www.w3.org/2001/XMLSchema" sislVersion="0" policy="a10f9ac0-5937-4b4f-b459-96aedd9ed2c5" origin="userSelected" xmlns="http://www.boldonj</vt:lpwstr>
  </property>
  <property fmtid="{D5CDD505-2E9C-101B-9397-08002B2CF9AE}" pid="7" name="bjDocumentLabelXML-0">
    <vt:lpwstr>ames.com/2008/01/sie/internal/label"&gt;&lt;element uid="9920fcc9-9f43-4d43-9e3e-b98a219cfd55" value="" /&gt;&lt;/sisl&gt;</vt:lpwstr>
  </property>
  <property fmtid="{D5CDD505-2E9C-101B-9397-08002B2CF9AE}" pid="8" name="MSIP_Label_e81acc0d-dcc4-4dc9-a2c5-be70b05a2fe6_Enabled">
    <vt:lpwstr>true</vt:lpwstr>
  </property>
  <property fmtid="{D5CDD505-2E9C-101B-9397-08002B2CF9AE}" pid="9" name="MSIP_Label_e81acc0d-dcc4-4dc9-a2c5-be70b05a2fe6_SetDate">
    <vt:lpwstr>2021-04-12T13:44:34Z</vt:lpwstr>
  </property>
  <property fmtid="{D5CDD505-2E9C-101B-9397-08002B2CF9AE}" pid="10" name="MSIP_Label_e81acc0d-dcc4-4dc9-a2c5-be70b05a2fe6_Method">
    <vt:lpwstr>Standard</vt:lpwstr>
  </property>
  <property fmtid="{D5CDD505-2E9C-101B-9397-08002B2CF9AE}" pid="11" name="MSIP_Label_e81acc0d-dcc4-4dc9-a2c5-be70b05a2fe6_Name">
    <vt:lpwstr>e81acc0d-dcc4-4dc9-a2c5-be70b05a2fe6</vt:lpwstr>
  </property>
  <property fmtid="{D5CDD505-2E9C-101B-9397-08002B2CF9AE}" pid="12" name="MSIP_Label_e81acc0d-dcc4-4dc9-a2c5-be70b05a2fe6_SiteId">
    <vt:lpwstr>a00de4ec-48a8-43a6-be74-e31274e2060d</vt:lpwstr>
  </property>
  <property fmtid="{D5CDD505-2E9C-101B-9397-08002B2CF9AE}" pid="13" name="MSIP_Label_e81acc0d-dcc4-4dc9-a2c5-be70b05a2fe6_ActionId">
    <vt:lpwstr>06a77bc1-74b0-4c20-aa92-913a5a250b9f</vt:lpwstr>
  </property>
  <property fmtid="{D5CDD505-2E9C-101B-9397-08002B2CF9AE}" pid="14" name="MSIP_Label_e81acc0d-dcc4-4dc9-a2c5-be70b05a2fe6_ContentBits">
    <vt:lpwstr>0</vt:lpwstr>
  </property>
  <property fmtid="{D5CDD505-2E9C-101B-9397-08002B2CF9AE}" pid="15" name="ContentTypeId">
    <vt:lpwstr>0x010100EB38B08C0A7CC24E8903787749D0A471</vt:lpwstr>
  </property>
  <property fmtid="{D5CDD505-2E9C-101B-9397-08002B2CF9AE}" pid="16" name="MediaServiceImageTags">
    <vt:lpwstr/>
  </property>
  <property fmtid="{D5CDD505-2E9C-101B-9397-08002B2CF9AE}" pid="17" name="_NewReviewCycle">
    <vt:lpwstr/>
  </property>
  <property fmtid="{D5CDD505-2E9C-101B-9397-08002B2CF9AE}" pid="18" name="_AdHocReviewCycleID">
    <vt:i4>938512454</vt:i4>
  </property>
  <property fmtid="{D5CDD505-2E9C-101B-9397-08002B2CF9AE}" pid="19" name="_EmailSubject">
    <vt:lpwstr>online poster P126 error</vt:lpwstr>
  </property>
  <property fmtid="{D5CDD505-2E9C-101B-9397-08002B2CF9AE}" pid="20" name="_AuthorEmail">
    <vt:lpwstr>charlotte.ohalloran@msd.com</vt:lpwstr>
  </property>
  <property fmtid="{D5CDD505-2E9C-101B-9397-08002B2CF9AE}" pid="21" name="_AuthorEmailDisplayName">
    <vt:lpwstr>O'Halloran, Charlotte</vt:lpwstr>
  </property>
  <property fmtid="{D5CDD505-2E9C-101B-9397-08002B2CF9AE}" pid="22" name="_PreviousAdHocReviewCycleID">
    <vt:i4>1016319345</vt:i4>
  </property>
</Properties>
</file>